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  <p:sldMasterId id="2147483669" r:id="rId2"/>
  </p:sldMasterIdLst>
  <p:sldIdLst>
    <p:sldId id="261" r:id="rId3"/>
    <p:sldId id="263" r:id="rId4"/>
    <p:sldId id="265" r:id="rId5"/>
    <p:sldId id="274" r:id="rId6"/>
    <p:sldId id="258" r:id="rId7"/>
    <p:sldId id="264" r:id="rId8"/>
    <p:sldId id="266" r:id="rId9"/>
    <p:sldId id="267" r:id="rId10"/>
    <p:sldId id="269" r:id="rId11"/>
    <p:sldId id="270" r:id="rId12"/>
    <p:sldId id="273" r:id="rId13"/>
    <p:sldId id="272" r:id="rId14"/>
    <p:sldId id="262" r:id="rId15"/>
    <p:sldId id="256" r:id="rId16"/>
    <p:sldId id="257" r:id="rId17"/>
    <p:sldId id="260" r:id="rId18"/>
    <p:sldId id="275" r:id="rId19"/>
    <p:sldId id="259" r:id="rId20"/>
  </p:sldIdLst>
  <p:sldSz cx="12192000" cy="6858000"/>
  <p:notesSz cx="7772400" cy="100584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FF195C-3E3E-B6F0-61E2-C57FC3CED512}" v="1147" dt="2026-01-20T23:51:48.596"/>
    <p1510:client id="{A6623051-B9CA-F6F5-FEC7-B057A01134D1}" v="1324" dt="2026-01-20T23:28:43.3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9880" y="631800"/>
            <a:ext cx="393156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lstStyle/>
          <a:p>
            <a:fld id="{1B6D94A2-0AA8-481F-AB13-40926B2C8A5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lstStyle/>
          <a:p>
            <a:fld id="{495B7EE3-7912-49C6-9871-0037E5C84B7F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lstStyle/>
          <a:p>
            <a:fld id="{4F11AA4B-A001-4718-8A49-03481C1266F1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9880" y="631800"/>
            <a:ext cx="393156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2"/>
          </p:nvPr>
        </p:nvSpPr>
        <p:spPr/>
        <p:txBody>
          <a:bodyPr/>
          <a:lstStyle/>
          <a:p>
            <a:fld id="{04BCDA4A-092E-48DC-9B1C-CBB83A8F2A43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ftr" idx="28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7" name="PlaceHolder 2"/>
          <p:cNvSpPr>
            <a:spLocks noGrp="1"/>
          </p:cNvSpPr>
          <p:nvPr>
            <p:ph type="sldNum" idx="29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pl-PL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C022DECF-B67C-40FA-91CD-8814E80E5462}" type="slidenum">
              <a:rPr lang="pl-PL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dt" idx="30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</a:p>
        </p:txBody>
      </p:sp>
      <p:sp>
        <p:nvSpPr>
          <p:cNvPr id="59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6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9880" y="1119600"/>
            <a:ext cx="3931560" cy="27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64" name="PlaceHolder 2"/>
          <p:cNvSpPr>
            <a:spLocks noGrp="1"/>
          </p:cNvSpPr>
          <p:nvPr>
            <p:ph type="ftr" idx="3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65" name="PlaceHolder 3"/>
          <p:cNvSpPr>
            <a:spLocks noGrp="1"/>
          </p:cNvSpPr>
          <p:nvPr>
            <p:ph type="sldNum" idx="3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pl-PL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36579C0B-2E54-4A82-B999-47DA193C9A41}" type="slidenum">
              <a:rPr lang="pl-PL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dt" idx="3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 descr="Obraz zawierający zrzut ekranu, tekst&#10;&#10;Zawartość wygenerowana przez AI może być niepoprawna.">
            <a:extLst>
              <a:ext uri="{FF2B5EF4-FFF2-40B4-BE49-F238E27FC236}">
                <a16:creationId xmlns:a16="http://schemas.microsoft.com/office/drawing/2014/main" id="{37B84542-AE09-BA32-F630-4E56050EC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498" y="388596"/>
            <a:ext cx="11316471" cy="6092394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9E5B1860-6312-C094-DEA5-2593D6DB39E9}"/>
              </a:ext>
            </a:extLst>
          </p:cNvPr>
          <p:cNvSpPr txBox="1"/>
          <p:nvPr/>
        </p:nvSpPr>
        <p:spPr>
          <a:xfrm>
            <a:off x="1783481" y="2998812"/>
            <a:ext cx="2001352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5000" dirty="0" err="1">
                <a:solidFill>
                  <a:schemeClr val="bg2">
                    <a:lumMod val="76000"/>
                  </a:schemeClr>
                </a:solidFill>
                <a:latin typeface="Calibri Light"/>
                <a:ea typeface="Calibri Light"/>
                <a:cs typeface="Calibri Light"/>
              </a:rPr>
              <a:t>Papaya</a:t>
            </a:r>
            <a:endParaRPr lang="pl-PL" sz="5000" b="1">
              <a:solidFill>
                <a:schemeClr val="bg2">
                  <a:lumMod val="76000"/>
                </a:schemeClr>
              </a:solidFill>
              <a:latin typeface="Calibri Light"/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27666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63B376-2C45-115A-B6E1-33672753D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955236C-DA1D-1ADC-EAAE-FC621D8AC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7096" y="112084"/>
            <a:ext cx="3787399" cy="1043742"/>
          </a:xfrm>
        </p:spPr>
        <p:txBody>
          <a:bodyPr/>
          <a:lstStyle/>
          <a:p>
            <a:r>
              <a:rPr lang="pl-PL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Jump</a:t>
            </a:r>
            <a:r>
              <a:rPr lang="pl-P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pl-PL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Buffering</a:t>
            </a:r>
          </a:p>
        </p:txBody>
      </p:sp>
      <p:cxnSp>
        <p:nvCxnSpPr>
          <p:cNvPr id="4" name="Łącznik prosty ze strzałką 3">
            <a:extLst>
              <a:ext uri="{FF2B5EF4-FFF2-40B4-BE49-F238E27FC236}">
                <a16:creationId xmlns:a16="http://schemas.microsoft.com/office/drawing/2014/main" id="{7442E795-FD7E-8153-8014-DBC572CEBDDA}"/>
              </a:ext>
            </a:extLst>
          </p:cNvPr>
          <p:cNvCxnSpPr/>
          <p:nvPr/>
        </p:nvCxnSpPr>
        <p:spPr>
          <a:xfrm>
            <a:off x="1878859" y="1685826"/>
            <a:ext cx="25737" cy="380919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rostokąt 4">
            <a:extLst>
              <a:ext uri="{FF2B5EF4-FFF2-40B4-BE49-F238E27FC236}">
                <a16:creationId xmlns:a16="http://schemas.microsoft.com/office/drawing/2014/main" id="{ECB3EF4A-C1D0-F313-0CBF-E94648682A1A}"/>
              </a:ext>
            </a:extLst>
          </p:cNvPr>
          <p:cNvSpPr/>
          <p:nvPr/>
        </p:nvSpPr>
        <p:spPr>
          <a:xfrm flipH="1">
            <a:off x="5621986" y="2059101"/>
            <a:ext cx="10308" cy="425961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6320AD6F-ABA3-1A59-1148-CBF1B216A934}"/>
              </a:ext>
            </a:extLst>
          </p:cNvPr>
          <p:cNvSpPr txBox="1"/>
          <p:nvPr/>
        </p:nvSpPr>
        <p:spPr>
          <a:xfrm>
            <a:off x="1405455" y="1152775"/>
            <a:ext cx="937252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l-PL" dirty="0">
                <a:solidFill>
                  <a:srgbClr val="C9C9C9"/>
                </a:solidFill>
                <a:latin typeface="Aptos"/>
              </a:rPr>
              <a:t>Jeśli gracz wciśnie skok tuż dotknięciem ziemi, akcja zostanie odtworzona w pierwszej klatce kontaktu z podłożem</a:t>
            </a:r>
            <a:endParaRPr lang="pl-PL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E2027C44-EE54-E9B7-166B-7D9FFE4E25BD}"/>
              </a:ext>
            </a:extLst>
          </p:cNvPr>
          <p:cNvSpPr txBox="1"/>
          <p:nvPr/>
        </p:nvSpPr>
        <p:spPr>
          <a:xfrm>
            <a:off x="5622324" y="2358081"/>
            <a:ext cx="6569675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if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(Input::</a:t>
            </a:r>
            <a:r>
              <a:rPr lang="en-US" sz="1100" err="1">
                <a:solidFill>
                  <a:srgbClr val="87AFF4"/>
                </a:solidFill>
                <a:latin typeface="Consolas"/>
                <a:ea typeface="Consolas"/>
                <a:cs typeface="Consolas"/>
              </a:rPr>
              <a:t>JumpPressed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()) {</a:t>
            </a:r>
            <a:endParaRPr lang="pl-PL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mJumpBufferCounter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JUMP_BUFFER_TIME; 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</a:rPr>
              <a:t>} </a:t>
            </a:r>
            <a:r>
              <a:rPr lang="en-US" sz="1100" dirty="0">
                <a:solidFill>
                  <a:srgbClr val="00BFF9"/>
                </a:solidFill>
                <a:latin typeface="Consolas"/>
              </a:rPr>
              <a:t>else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 {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mJumpBufferCounter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-=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dt;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/>
          </a:p>
          <a:p>
            <a:r>
              <a:rPr lang="en-US" sz="1100" dirty="0">
                <a:solidFill>
                  <a:srgbClr val="00BFF9"/>
                </a:solidFill>
                <a:latin typeface="Consolas"/>
              </a:rPr>
              <a:t>void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 Player::</a:t>
            </a:r>
            <a:r>
              <a:rPr lang="en-US" sz="1100" err="1">
                <a:solidFill>
                  <a:srgbClr val="87AFF4"/>
                </a:solidFill>
                <a:latin typeface="Consolas"/>
              </a:rPr>
              <a:t>handleJump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(</a:t>
            </a:r>
            <a:r>
              <a:rPr lang="en-US" sz="1100" dirty="0">
                <a:solidFill>
                  <a:srgbClr val="00BFF9"/>
                </a:solidFill>
                <a:latin typeface="Consolas"/>
              </a:rPr>
              <a:t>float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 </a:t>
            </a:r>
            <a:r>
              <a:rPr lang="en-US" sz="1100" dirty="0">
                <a:solidFill>
                  <a:srgbClr val="D7DBE0"/>
                </a:solidFill>
                <a:latin typeface="Consolas"/>
              </a:rPr>
              <a:t>dt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) {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bool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wantsJump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Input::</a:t>
            </a:r>
            <a:r>
              <a:rPr lang="en-US" sz="1100" err="1">
                <a:solidFill>
                  <a:srgbClr val="87AFF4"/>
                </a:solidFill>
                <a:latin typeface="Consolas"/>
                <a:ea typeface="Consolas"/>
                <a:cs typeface="Consolas"/>
              </a:rPr>
              <a:t>JumpPressed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()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||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mJumpBufferCounter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&gt;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if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wantsJump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&amp;&amp;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mCoyoteTimeCounter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&gt;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) {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mVelocity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1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y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-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JUMP_FORCE;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 //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Wykonaj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skok</a:t>
            </a:r>
            <a:endParaRPr lang="en-US" err="1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  <a:endParaRPr lang="en-US" dirty="0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    //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zerujemy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bufor</a:t>
            </a:r>
            <a:endParaRPr lang="en-US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    // aby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postać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nie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skoczyła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ponownie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"z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automatu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"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przy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kolejnym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lądowaniu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.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mJumpBufferCounter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     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jumped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92B6F4"/>
                </a:solidFill>
                <a:latin typeface="Consolas"/>
                <a:ea typeface="Consolas"/>
                <a:cs typeface="Consolas"/>
              </a:rPr>
              <a:t>true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}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}</a:t>
            </a:r>
            <a:endParaRPr lang="en-US" dirty="0"/>
          </a:p>
          <a:p>
            <a:endParaRPr lang="en-US" sz="1100" dirty="0">
              <a:solidFill>
                <a:srgbClr val="A7DBF7"/>
              </a:solidFill>
              <a:latin typeface="Consolas"/>
            </a:endParaRP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1111B78C-65C9-556B-C582-908EE8BFE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19" y="2605731"/>
            <a:ext cx="5406082" cy="310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896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70E8CF-D213-DD4F-775F-9CF908D8A3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DAF443E-E17F-9FFC-9238-523835EF8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8366" y="2825423"/>
            <a:ext cx="5074561" cy="1218795"/>
          </a:xfrm>
        </p:spPr>
        <p:txBody>
          <a:bodyPr/>
          <a:lstStyle/>
          <a:p>
            <a:pPr algn="ctr"/>
            <a:r>
              <a:rPr lang="pl-P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Mechaniki związane z AI wrogów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28205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7F4200-58EC-5227-D15B-26CFFFCCB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81244C9-6CDD-914A-0E83-994BACC80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7096" y="329256"/>
            <a:ext cx="3787399" cy="609398"/>
          </a:xfrm>
        </p:spPr>
        <p:txBody>
          <a:bodyPr/>
          <a:lstStyle/>
          <a:p>
            <a:r>
              <a:rPr lang="pl-PL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Raycasting</a:t>
            </a:r>
            <a:endParaRPr lang="pl-PL" dirty="0" err="1"/>
          </a:p>
        </p:txBody>
      </p:sp>
      <p:cxnSp>
        <p:nvCxnSpPr>
          <p:cNvPr id="4" name="Łącznik prosty ze strzałką 3">
            <a:extLst>
              <a:ext uri="{FF2B5EF4-FFF2-40B4-BE49-F238E27FC236}">
                <a16:creationId xmlns:a16="http://schemas.microsoft.com/office/drawing/2014/main" id="{EA8FCA9B-751C-0066-1AEC-F10A3F20F27D}"/>
              </a:ext>
            </a:extLst>
          </p:cNvPr>
          <p:cNvCxnSpPr/>
          <p:nvPr/>
        </p:nvCxnSpPr>
        <p:spPr>
          <a:xfrm>
            <a:off x="1878859" y="1685826"/>
            <a:ext cx="25737" cy="380919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rostokąt 4">
            <a:extLst>
              <a:ext uri="{FF2B5EF4-FFF2-40B4-BE49-F238E27FC236}">
                <a16:creationId xmlns:a16="http://schemas.microsoft.com/office/drawing/2014/main" id="{58A756BC-4DCE-DEE8-710C-58EFEE7EF6AD}"/>
              </a:ext>
            </a:extLst>
          </p:cNvPr>
          <p:cNvSpPr/>
          <p:nvPr/>
        </p:nvSpPr>
        <p:spPr>
          <a:xfrm flipH="1">
            <a:off x="5621986" y="1956128"/>
            <a:ext cx="10308" cy="425961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6758CAF1-E4EA-4E42-E526-154785ECEE6F}"/>
              </a:ext>
            </a:extLst>
          </p:cNvPr>
          <p:cNvSpPr txBox="1"/>
          <p:nvPr/>
        </p:nvSpPr>
        <p:spPr>
          <a:xfrm>
            <a:off x="1405455" y="1152775"/>
            <a:ext cx="937252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l-PL" dirty="0">
                <a:solidFill>
                  <a:srgbClr val="C9C9C9"/>
                </a:solidFill>
                <a:latin typeface="Aptos"/>
              </a:rPr>
              <a:t>Boss oblicza wektor kierunkowy do gracza, a następnie wystrzeliwuje promień, aby sprawdzić, czy na drodze do gracza nie ma ściany. W tym przypadku promień jest boleśnie prawdziwy</a:t>
            </a: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3BB78E21-362D-018E-17BC-F21C28D03D39}"/>
              </a:ext>
            </a:extLst>
          </p:cNvPr>
          <p:cNvSpPr txBox="1"/>
          <p:nvPr/>
        </p:nvSpPr>
        <p:spPr>
          <a:xfrm>
            <a:off x="5622324" y="1956486"/>
            <a:ext cx="6569675" cy="50013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void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MageBoss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::</a:t>
            </a:r>
            <a:r>
              <a:rPr lang="en-US" sz="1100" dirty="0" err="1">
                <a:solidFill>
                  <a:srgbClr val="87AFF4"/>
                </a:solidFill>
                <a:latin typeface="Consolas"/>
                <a:ea typeface="Consolas"/>
                <a:cs typeface="Consolas"/>
              </a:rPr>
              <a:t>calculateLaserEnd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(std::</a:t>
            </a:r>
            <a:r>
              <a:rPr lang="en-US" sz="1100" dirty="0">
                <a:solidFill>
                  <a:srgbClr val="D29FFC"/>
                </a:solidFill>
                <a:latin typeface="Consolas"/>
                <a:ea typeface="Consolas"/>
                <a:cs typeface="Consolas"/>
              </a:rPr>
              <a:t>vector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&lt;</a:t>
            </a:r>
            <a:r>
              <a:rPr lang="en-US" sz="1100" dirty="0">
                <a:solidFill>
                  <a:srgbClr val="D29FFC"/>
                </a:solidFill>
                <a:latin typeface="Consolas"/>
                <a:ea typeface="Consolas"/>
                <a:cs typeface="Consolas"/>
              </a:rPr>
              <a:t>Entity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*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&gt;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&amp;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D7DBE0"/>
                </a:solidFill>
                <a:latin typeface="Consolas"/>
                <a:ea typeface="Consolas"/>
                <a:cs typeface="Consolas"/>
              </a:rPr>
              <a:t>walls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) {</a:t>
            </a:r>
            <a:endParaRPr lang="pl-PL" dirty="0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//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Obliczanie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wektora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kierunku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)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Vector2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laserDir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{ </a:t>
            </a:r>
            <a:r>
              <a:rPr lang="en-US" sz="1100" err="1">
                <a:solidFill>
                  <a:srgbClr val="87AFF4"/>
                </a:solidFill>
                <a:latin typeface="Consolas"/>
              </a:rPr>
              <a:t>cosf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(</a:t>
            </a:r>
            <a:r>
              <a:rPr lang="en-US" sz="1100" err="1">
                <a:solidFill>
                  <a:srgbClr val="A7DBF7"/>
                </a:solidFill>
                <a:latin typeface="Consolas"/>
              </a:rPr>
              <a:t>mLaserAngle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), </a:t>
            </a:r>
            <a:r>
              <a:rPr lang="en-US" sz="1100" err="1">
                <a:solidFill>
                  <a:srgbClr val="87AFF4"/>
                </a:solidFill>
                <a:latin typeface="Consolas"/>
              </a:rPr>
              <a:t>sinf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(</a:t>
            </a:r>
            <a:r>
              <a:rPr lang="en-US" sz="1100" err="1">
                <a:solidFill>
                  <a:srgbClr val="A7DBF7"/>
                </a:solidFill>
                <a:latin typeface="Consolas"/>
              </a:rPr>
              <a:t>mLaserAngle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) };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float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currentDist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0.0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f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</a:rPr>
              <a:t>    </a:t>
            </a:r>
            <a:r>
              <a:rPr lang="en-US" sz="1100" dirty="0">
                <a:solidFill>
                  <a:srgbClr val="00BFF9"/>
                </a:solidFill>
                <a:latin typeface="Consolas"/>
              </a:rPr>
              <a:t>bool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</a:rPr>
              <a:t>hitWall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 </a:t>
            </a:r>
            <a:r>
              <a:rPr lang="en-US" sz="1100" dirty="0">
                <a:solidFill>
                  <a:srgbClr val="92B6F4"/>
                </a:solidFill>
                <a:latin typeface="Consolas"/>
              </a:rPr>
              <a:t>false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;</a:t>
            </a:r>
            <a:endParaRPr lang="en-US"/>
          </a:p>
          <a:p>
            <a:r>
              <a:rPr lang="en-US" sz="1100" dirty="0">
                <a:solidFill>
                  <a:srgbClr val="999999"/>
                </a:solidFill>
                <a:latin typeface="Consolas"/>
              </a:rPr>
              <a:t>    // </a:t>
            </a:r>
            <a:r>
              <a:rPr lang="en-US" sz="1100" err="1">
                <a:solidFill>
                  <a:srgbClr val="999999"/>
                </a:solidFill>
                <a:latin typeface="Consolas"/>
              </a:rPr>
              <a:t>Sprawdzamy</a:t>
            </a:r>
            <a:r>
              <a:rPr lang="en-US" sz="1100" dirty="0">
                <a:solidFill>
                  <a:srgbClr val="999999"/>
                </a:solidFill>
                <a:latin typeface="Consolas"/>
              </a:rPr>
              <a:t> co 5 </a:t>
            </a:r>
            <a:r>
              <a:rPr lang="en-US" sz="1100" err="1">
                <a:solidFill>
                  <a:srgbClr val="999999"/>
                </a:solidFill>
                <a:latin typeface="Consolas"/>
              </a:rPr>
              <a:t>pikseli</a:t>
            </a:r>
            <a:r>
              <a:rPr lang="en-US" sz="1100" dirty="0">
                <a:solidFill>
                  <a:srgbClr val="999999"/>
                </a:solidFill>
                <a:latin typeface="Consolas"/>
              </a:rPr>
              <a:t>, </a:t>
            </a:r>
            <a:r>
              <a:rPr lang="en-US" sz="1100" err="1">
                <a:solidFill>
                  <a:srgbClr val="999999"/>
                </a:solidFill>
                <a:latin typeface="Consolas"/>
              </a:rPr>
              <a:t>aż</a:t>
            </a:r>
            <a:r>
              <a:rPr lang="en-US" sz="1100" dirty="0">
                <a:solidFill>
                  <a:srgbClr val="999999"/>
                </a:solidFill>
                <a:latin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</a:rPr>
              <a:t>dojdziemy</a:t>
            </a:r>
            <a:r>
              <a:rPr lang="en-US" sz="1100" dirty="0">
                <a:solidFill>
                  <a:srgbClr val="999999"/>
                </a:solidFill>
                <a:latin typeface="Consolas"/>
              </a:rPr>
              <a:t> do 1000px </a:t>
            </a:r>
            <a:r>
              <a:rPr lang="en-US" sz="1100" err="1">
                <a:solidFill>
                  <a:srgbClr val="999999"/>
                </a:solidFill>
                <a:latin typeface="Consolas"/>
              </a:rPr>
              <a:t>lub</a:t>
            </a:r>
            <a:r>
              <a:rPr lang="en-US" sz="1100" dirty="0">
                <a:solidFill>
                  <a:srgbClr val="999999"/>
                </a:solidFill>
                <a:latin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</a:rPr>
              <a:t>trafimy</a:t>
            </a:r>
            <a:r>
              <a:rPr lang="en-US" sz="1100" dirty="0">
                <a:solidFill>
                  <a:srgbClr val="999999"/>
                </a:solidFill>
                <a:latin typeface="Consolas"/>
              </a:rPr>
              <a:t> w </a:t>
            </a:r>
            <a:r>
              <a:rPr lang="en-US" sz="1100" err="1">
                <a:solidFill>
                  <a:srgbClr val="999999"/>
                </a:solidFill>
                <a:latin typeface="Consolas"/>
              </a:rPr>
              <a:t>ścianę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</a:rPr>
              <a:t>    </a:t>
            </a:r>
            <a:r>
              <a:rPr lang="en-US" sz="1100" dirty="0">
                <a:solidFill>
                  <a:srgbClr val="00BFF9"/>
                </a:solidFill>
                <a:latin typeface="Consolas"/>
              </a:rPr>
              <a:t>while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 (</a:t>
            </a:r>
            <a:r>
              <a:rPr lang="en-US" sz="1100" err="1">
                <a:solidFill>
                  <a:srgbClr val="A7DBF7"/>
                </a:solidFill>
                <a:latin typeface="Consolas"/>
              </a:rPr>
              <a:t>currentDist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</a:rPr>
              <a:t>&lt;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</a:rPr>
              <a:t>1000.0</a:t>
            </a:r>
            <a:r>
              <a:rPr lang="en-US" sz="1100" dirty="0">
                <a:solidFill>
                  <a:srgbClr val="00BFF9"/>
                </a:solidFill>
                <a:latin typeface="Consolas"/>
              </a:rPr>
              <a:t>f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) {</a:t>
            </a:r>
            <a:endParaRPr lang="en-US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    //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Obliczamy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współrzędne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punktu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testowego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na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trasie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lasera</a:t>
            </a:r>
            <a:endParaRPr lang="en-US" dirty="0" err="1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Vector2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checkPoint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{ 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   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mLaserStart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1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x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+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laserDir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1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x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*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currentDist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,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   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mLaserStart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1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y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+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laserDir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1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y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*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currentDist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};</a:t>
            </a:r>
            <a:endParaRPr lang="en-US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    //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Detelcka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kolizji</a:t>
            </a:r>
            <a:endParaRPr lang="en-US" dirty="0" err="1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for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auto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wall : walls) {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   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if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100" err="1">
                <a:solidFill>
                  <a:srgbClr val="87AFF4"/>
                </a:solidFill>
                <a:latin typeface="Consolas"/>
                <a:ea typeface="Consolas"/>
                <a:cs typeface="Consolas"/>
              </a:rPr>
              <a:t>CheckCollisionPointRec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checkPoint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, </a:t>
            </a:r>
            <a:r>
              <a:rPr lang="en-US" sz="1100" dirty="0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wall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-&gt;</a:t>
            </a:r>
            <a:r>
              <a:rPr lang="en-US" sz="1100" err="1">
                <a:solidFill>
                  <a:srgbClr val="87AFF4"/>
                </a:solidFill>
                <a:latin typeface="Consolas"/>
                <a:ea typeface="Consolas"/>
                <a:cs typeface="Consolas"/>
              </a:rPr>
              <a:t>getRect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())) {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    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hitWall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92B6F4"/>
                </a:solidFill>
                <a:latin typeface="Consolas"/>
                <a:ea typeface="Consolas"/>
                <a:cs typeface="Consolas"/>
              </a:rPr>
              <a:t>true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 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       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break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//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znaleziono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ścianę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,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przerywamy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pętlę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    }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}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if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hitWall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)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break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  <a:endParaRPr lang="en-US">
              <a:solidFill>
                <a:srgbClr val="A7DBF7"/>
              </a:solidFill>
            </a:endParaRPr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    // Krok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skanowania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Im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mniejszy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,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tym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dokładniej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, ale </a:t>
            </a:r>
            <a:r>
              <a:rPr lang="en-US" sz="1100" dirty="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wolniej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)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currentDist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+=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5.0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f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 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}</a:t>
            </a:r>
            <a:endParaRPr lang="en-US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//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Zapisujemy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punkt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końcowy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lasera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(do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rysowania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)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mLaserEnd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{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mLaserStart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1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x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+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laserDir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1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x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*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currentDist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,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         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mLaserStart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1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y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+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laserDir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1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y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*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currentDist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};</a:t>
            </a:r>
            <a:endParaRPr lang="en-US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}</a:t>
            </a:r>
            <a:endParaRPr lang="en-US"/>
          </a:p>
          <a:p>
            <a:endParaRPr lang="en-US" sz="1100" dirty="0">
              <a:solidFill>
                <a:srgbClr val="A7DBF7"/>
              </a:solidFill>
              <a:latin typeface="Consolas"/>
            </a:endParaRPr>
          </a:p>
        </p:txBody>
      </p:sp>
      <p:pic>
        <p:nvPicPr>
          <p:cNvPr id="3" name="Obraz 2" descr="20260120-2314-07.7067000.mp4 [video-to-gif output image]">
            <a:extLst>
              <a:ext uri="{FF2B5EF4-FFF2-40B4-BE49-F238E27FC236}">
                <a16:creationId xmlns:a16="http://schemas.microsoft.com/office/drawing/2014/main" id="{0F8A3B19-C3CD-9666-D347-768242561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92" y="2361232"/>
            <a:ext cx="5317523" cy="338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124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>
            <a:extLst>
              <a:ext uri="{FF2B5EF4-FFF2-40B4-BE49-F238E27FC236}">
                <a16:creationId xmlns:a16="http://schemas.microsoft.com/office/drawing/2014/main" id="{FD9A0103-1C02-E839-8194-4C56683183E6}"/>
              </a:ext>
            </a:extLst>
          </p:cNvPr>
          <p:cNvSpPr/>
          <p:nvPr/>
        </p:nvSpPr>
        <p:spPr>
          <a:xfrm>
            <a:off x="86" y="32"/>
            <a:ext cx="12196606" cy="68616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7E7E4045-319F-E4B6-4018-0750AA59F9BA}"/>
              </a:ext>
            </a:extLst>
          </p:cNvPr>
          <p:cNvSpPr/>
          <p:nvPr/>
        </p:nvSpPr>
        <p:spPr>
          <a:xfrm>
            <a:off x="823609" y="720658"/>
            <a:ext cx="79763" cy="54306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5D207D21-F441-A101-9CA5-41C06D8F2FCF}"/>
              </a:ext>
            </a:extLst>
          </p:cNvPr>
          <p:cNvSpPr txBox="1"/>
          <p:nvPr/>
        </p:nvSpPr>
        <p:spPr>
          <a:xfrm>
            <a:off x="1055250" y="707790"/>
            <a:ext cx="5276250" cy="53553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b="1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Architektura silnika</a:t>
            </a:r>
          </a:p>
          <a:p>
            <a:endParaRPr lang="pl-PL" dirty="0">
              <a:solidFill>
                <a:schemeClr val="bg1">
                  <a:lumMod val="85000"/>
                </a:schemeClr>
              </a:solidFill>
              <a:ea typeface="+mn-lt"/>
              <a:cs typeface="+mn-lt"/>
            </a:endParaRPr>
          </a:p>
          <a:p>
            <a:endParaRPr lang="pl-PL" dirty="0">
              <a:solidFill>
                <a:schemeClr val="bg1">
                  <a:lumMod val="85000"/>
                </a:schemeClr>
              </a:solidFill>
              <a:ea typeface="+mn-lt"/>
              <a:cs typeface="+mn-lt"/>
            </a:endParaRPr>
          </a:p>
          <a:p>
            <a:r>
              <a:rPr lang="pl-PL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Game </a:t>
            </a:r>
            <a:r>
              <a:rPr lang="pl-PL" err="1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loop</a:t>
            </a:r>
            <a:r>
              <a:rPr lang="pl-PL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: </a:t>
            </a:r>
            <a:r>
              <a:rPr lang="pl-PL" i="1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Input </a:t>
            </a:r>
            <a:r>
              <a:rPr lang="pl-PL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-&gt; </a:t>
            </a:r>
            <a:r>
              <a:rPr lang="pl-PL" i="1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Update</a:t>
            </a:r>
            <a:r>
              <a:rPr lang="pl-PL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(</a:t>
            </a:r>
            <a:r>
              <a:rPr lang="pl-PL" err="1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dt</a:t>
            </a:r>
            <a:r>
              <a:rPr lang="pl-PL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) -&gt; </a:t>
            </a:r>
            <a:r>
              <a:rPr lang="pl-PL" i="1" err="1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Render</a:t>
            </a:r>
            <a:endParaRPr lang="pl-PL" i="1">
              <a:solidFill>
                <a:schemeClr val="bg1">
                  <a:lumMod val="85000"/>
                </a:schemeClr>
              </a:solidFill>
              <a:ea typeface="+mn-lt"/>
              <a:cs typeface="+mn-lt"/>
            </a:endParaRPr>
          </a:p>
          <a:p>
            <a:endParaRPr lang="pl-PL" dirty="0">
              <a:solidFill>
                <a:schemeClr val="bg1">
                  <a:lumMod val="85000"/>
                </a:schemeClr>
              </a:solidFill>
              <a:ea typeface="+mn-lt"/>
              <a:cs typeface="+mn-lt"/>
            </a:endParaRPr>
          </a:p>
          <a:p>
            <a:endParaRPr lang="pl-PL" dirty="0">
              <a:solidFill>
                <a:schemeClr val="bg1">
                  <a:lumMod val="85000"/>
                </a:schemeClr>
              </a:solidFill>
              <a:ea typeface="+mn-lt"/>
              <a:cs typeface="+mn-lt"/>
            </a:endParaRPr>
          </a:p>
          <a:p>
            <a:r>
              <a:rPr lang="pl-PL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Struktura Obiektowa (OOP):</a:t>
            </a:r>
            <a:endParaRPr lang="pl-PL" dirty="0">
              <a:solidFill>
                <a:schemeClr val="bg1">
                  <a:lumMod val="85000"/>
                </a:schemeClr>
              </a:solidFill>
              <a:latin typeface="Consolas"/>
              <a:ea typeface="+mn-lt"/>
              <a:cs typeface="+mn-lt"/>
            </a:endParaRPr>
          </a:p>
          <a:p>
            <a:pPr marL="285750" indent="-285750">
              <a:buFont typeface="Calibri"/>
              <a:buChar char="-"/>
            </a:pPr>
            <a:r>
              <a:rPr lang="pl-PL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Klasa bazowa </a:t>
            </a:r>
            <a:r>
              <a:rPr lang="pl-PL" b="1" i="1" err="1">
                <a:solidFill>
                  <a:schemeClr val="bg1">
                    <a:lumMod val="85000"/>
                  </a:schemeClr>
                </a:solidFill>
                <a:latin typeface="Consolas"/>
                <a:cs typeface="Arial"/>
              </a:rPr>
              <a:t>Entity</a:t>
            </a:r>
            <a:endParaRPr lang="pl-PL" i="1" dirty="0">
              <a:solidFill>
                <a:schemeClr val="bg1">
                  <a:lumMod val="85000"/>
                </a:schemeClr>
              </a:solidFill>
              <a:latin typeface="Consolas"/>
              <a:cs typeface="Arial"/>
            </a:endParaRPr>
          </a:p>
          <a:p>
            <a:pPr marL="285750" indent="-285750">
              <a:buFont typeface="Calibri"/>
              <a:buChar char="-"/>
            </a:pPr>
            <a:r>
              <a:rPr lang="pl-PL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Polimorficzny kontener: </a:t>
            </a:r>
            <a:r>
              <a:rPr lang="pl-PL" err="1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std</a:t>
            </a:r>
            <a:r>
              <a:rPr lang="pl-PL" dirty="0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::</a:t>
            </a:r>
            <a:r>
              <a:rPr lang="pl-PL" err="1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vector</a:t>
            </a:r>
            <a:r>
              <a:rPr lang="pl-PL" dirty="0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&lt;</a:t>
            </a:r>
            <a:r>
              <a:rPr lang="pl-PL" err="1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std</a:t>
            </a:r>
            <a:r>
              <a:rPr lang="pl-PL" dirty="0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::</a:t>
            </a:r>
            <a:r>
              <a:rPr lang="pl-PL" err="1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unique_ptr</a:t>
            </a:r>
            <a:r>
              <a:rPr lang="pl-PL" dirty="0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&lt;</a:t>
            </a:r>
            <a:r>
              <a:rPr lang="pl-PL" err="1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Entity</a:t>
            </a:r>
            <a:r>
              <a:rPr lang="pl-PL" dirty="0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&gt;&gt; </a:t>
            </a:r>
          </a:p>
          <a:p>
            <a:pPr marL="285750" indent="-285750">
              <a:buFont typeface="Calibri"/>
              <a:buChar char="-"/>
            </a:pPr>
            <a:endParaRPr lang="pl-PL" dirty="0">
              <a:solidFill>
                <a:schemeClr val="bg1">
                  <a:lumMod val="85000"/>
                </a:schemeClr>
              </a:solidFill>
              <a:latin typeface="Consolas"/>
              <a:cs typeface="Arial"/>
            </a:endParaRPr>
          </a:p>
          <a:p>
            <a:endParaRPr lang="pl-PL" dirty="0">
              <a:solidFill>
                <a:schemeClr val="bg1">
                  <a:lumMod val="85000"/>
                </a:schemeClr>
              </a:solidFill>
              <a:latin typeface="Arial"/>
              <a:cs typeface="Arial"/>
            </a:endParaRPr>
          </a:p>
          <a:p>
            <a:r>
              <a:rPr lang="pl-PL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Zarządzanie pamięcią:</a:t>
            </a:r>
            <a:endParaRPr lang="pl-PL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Calibri"/>
              <a:buChar char="-"/>
            </a:pPr>
            <a:r>
              <a:rPr lang="pl-PL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Wykorzystanie </a:t>
            </a:r>
            <a:r>
              <a:rPr lang="pl-PL" b="1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Smart </a:t>
            </a:r>
            <a:r>
              <a:rPr lang="pl-PL" b="1" dirty="0" err="1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Pointers</a:t>
            </a:r>
            <a:r>
              <a:rPr lang="pl-PL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 </a:t>
            </a:r>
            <a:r>
              <a:rPr lang="pl-PL" dirty="0">
                <a:solidFill>
                  <a:schemeClr val="bg2">
                    <a:lumMod val="76000"/>
                  </a:schemeClr>
                </a:solidFill>
                <a:ea typeface="+mn-lt"/>
                <a:cs typeface="+mn-lt"/>
              </a:rPr>
              <a:t>(</a:t>
            </a:r>
            <a:r>
              <a:rPr lang="pl-PL" dirty="0" err="1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std</a:t>
            </a:r>
            <a:r>
              <a:rPr lang="pl-PL" dirty="0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::</a:t>
            </a:r>
            <a:r>
              <a:rPr lang="pl-PL" dirty="0" err="1">
                <a:solidFill>
                  <a:schemeClr val="bg2">
                    <a:lumMod val="76000"/>
                  </a:schemeClr>
                </a:solidFill>
                <a:latin typeface="Consolas"/>
                <a:cs typeface="Arial"/>
              </a:rPr>
              <a:t>unique_ptr</a:t>
            </a:r>
            <a:r>
              <a:rPr lang="pl-PL" dirty="0">
                <a:solidFill>
                  <a:schemeClr val="bg2">
                    <a:lumMod val="76000"/>
                  </a:schemeClr>
                </a:solidFill>
                <a:ea typeface="+mn-lt"/>
                <a:cs typeface="+mn-lt"/>
              </a:rPr>
              <a:t>).</a:t>
            </a:r>
          </a:p>
          <a:p>
            <a:pPr marL="285750" indent="-285750">
              <a:buFont typeface="Calibri"/>
              <a:buChar char="-"/>
            </a:pPr>
            <a:r>
              <a:rPr lang="pl-PL" dirty="0">
                <a:solidFill>
                  <a:schemeClr val="bg1">
                    <a:lumMod val="85000"/>
                  </a:schemeClr>
                </a:solidFill>
                <a:ea typeface="+mn-lt"/>
                <a:cs typeface="+mn-lt"/>
              </a:rPr>
              <a:t>Automatyczne zwalnianie zasobów przy niszczeniu obiektów.</a:t>
            </a:r>
          </a:p>
          <a:p>
            <a:endParaRPr lang="pl-PL" dirty="0">
              <a:solidFill>
                <a:schemeClr val="bg1">
                  <a:lumMod val="85000"/>
                </a:schemeClr>
              </a:solidFill>
              <a:ea typeface="+mn-lt"/>
              <a:cs typeface="+mn-lt"/>
            </a:endParaRPr>
          </a:p>
          <a:p>
            <a:endParaRPr lang="pl-PL" dirty="0">
              <a:solidFill>
                <a:schemeClr val="bg1">
                  <a:lumMod val="85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4345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22480" y="4483800"/>
            <a:ext cx="3931560" cy="15994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pl-PL" sz="32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Panel selekcji tekstur</a:t>
            </a:r>
            <a:br>
              <a:rPr sz="3200"/>
            </a:br>
            <a:r>
              <a:rPr lang="pl-PL" sz="32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i scrollowanie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7305840" y="-66708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2" name="Obraz 12"/>
          <p:cNvPicPr/>
          <p:nvPr/>
        </p:nvPicPr>
        <p:blipFill>
          <a:blip r:embed="rId2"/>
          <a:stretch/>
        </p:blipFill>
        <p:spPr>
          <a:xfrm>
            <a:off x="0" y="0"/>
            <a:ext cx="8306280" cy="49626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3" name="Symbol zastępczy zawartości 10"/>
          <p:cNvPicPr/>
          <p:nvPr/>
        </p:nvPicPr>
        <p:blipFill>
          <a:blip r:embed="rId3"/>
          <a:stretch/>
        </p:blipFill>
        <p:spPr>
          <a:xfrm>
            <a:off x="6019920" y="2625120"/>
            <a:ext cx="6171480" cy="42321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14360" y="4396320"/>
            <a:ext cx="3931560" cy="15994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92500" lnSpcReduction="9999"/>
          </a:bodyPr>
          <a:lstStyle/>
          <a:p>
            <a:pPr indent="0" defTabSz="914400">
              <a:lnSpc>
                <a:spcPct val="90000"/>
              </a:lnSpc>
              <a:buNone/>
              <a:tabLst>
                <a:tab pos="0" algn="l"/>
              </a:tabLst>
            </a:pPr>
            <a:r>
              <a:rPr lang="pl-PL" sz="32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Rysowanie</a:t>
            </a:r>
            <a:br>
              <a:rPr sz="3200"/>
            </a:br>
            <a:r>
              <a:rPr lang="pl-PL" sz="32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Wycinanie </a:t>
            </a:r>
            <a:br>
              <a:rPr sz="3200"/>
            </a:br>
            <a:r>
              <a:rPr lang="pl-PL" sz="32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Kopiowanie</a:t>
            </a:r>
            <a:br>
              <a:rPr sz="3200"/>
            </a:br>
            <a:r>
              <a:rPr lang="pl-PL" sz="32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Wklejanie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5183280" y="987480"/>
            <a:ext cx="6171480" cy="4872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10125360" y="-8136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7" name="Obraz 6"/>
          <p:cNvPicPr/>
          <p:nvPr/>
        </p:nvPicPr>
        <p:blipFill>
          <a:blip r:embed="rId2"/>
          <a:stretch/>
        </p:blipFill>
        <p:spPr>
          <a:xfrm>
            <a:off x="0" y="-3240"/>
            <a:ext cx="6343560" cy="3000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8" name="Obraz 8"/>
          <p:cNvPicPr/>
          <p:nvPr/>
        </p:nvPicPr>
        <p:blipFill>
          <a:blip r:embed="rId3"/>
          <a:stretch/>
        </p:blipFill>
        <p:spPr>
          <a:xfrm>
            <a:off x="6180840" y="0"/>
            <a:ext cx="6010560" cy="36478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9" name="Obraz 9"/>
          <p:cNvPicPr/>
          <p:nvPr/>
        </p:nvPicPr>
        <p:blipFill>
          <a:blip r:embed="rId4"/>
          <a:stretch/>
        </p:blipFill>
        <p:spPr>
          <a:xfrm>
            <a:off x="2611800" y="3544560"/>
            <a:ext cx="9579600" cy="33033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Obraz 83"/>
          <p:cNvPicPr/>
          <p:nvPr/>
        </p:nvPicPr>
        <p:blipFill>
          <a:blip r:embed="rId2"/>
          <a:stretch/>
        </p:blipFill>
        <p:spPr>
          <a:xfrm>
            <a:off x="47160" y="0"/>
            <a:ext cx="8736120" cy="32248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5" name="Obraz 84"/>
          <p:cNvPicPr/>
          <p:nvPr/>
        </p:nvPicPr>
        <p:blipFill>
          <a:blip r:embed="rId3"/>
          <a:stretch/>
        </p:blipFill>
        <p:spPr>
          <a:xfrm>
            <a:off x="0" y="3363120"/>
            <a:ext cx="11059920" cy="875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6" name="Obraz 85"/>
          <p:cNvPicPr/>
          <p:nvPr/>
        </p:nvPicPr>
        <p:blipFill>
          <a:blip r:embed="rId4"/>
          <a:stretch/>
        </p:blipFill>
        <p:spPr>
          <a:xfrm>
            <a:off x="4550760" y="4712760"/>
            <a:ext cx="7402680" cy="12567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C2D05-D30A-8EB0-92B6-E3713E2C5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880" y="647543"/>
            <a:ext cx="9008261" cy="1218795"/>
          </a:xfrm>
        </p:spPr>
        <p:txBody>
          <a:bodyPr/>
          <a:lstStyle/>
          <a:p>
            <a:r>
              <a:rPr lang="en-US" dirty="0" err="1"/>
              <a:t>Sposób</a:t>
            </a:r>
            <a:r>
              <a:rPr lang="en-US" dirty="0"/>
              <a:t> </a:t>
            </a:r>
            <a:r>
              <a:rPr lang="en-US" dirty="0" err="1"/>
              <a:t>zapisu</a:t>
            </a:r>
            <a:r>
              <a:rPr lang="en-US" dirty="0"/>
              <a:t> </a:t>
            </a:r>
            <a:r>
              <a:rPr lang="en-US" dirty="0" err="1"/>
              <a:t>mapy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E919A-8724-B022-3380-D4F03863E92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80" y="2036323"/>
            <a:ext cx="10972440" cy="3113673"/>
          </a:xfrm>
        </p:spPr>
        <p:txBody>
          <a:bodyPr/>
          <a:lstStyle/>
          <a:p>
            <a:r>
              <a:rPr lang="en-US" sz="1600" dirty="0">
                <a:ea typeface="+mn-lt"/>
                <a:cs typeface="+mn-lt"/>
              </a:rPr>
              <a:t>[63..48]=x (16) | [47..32]=y (16) | [31..24]=</a:t>
            </a:r>
            <a:r>
              <a:rPr lang="en-US" sz="1600" dirty="0" err="1">
                <a:ea typeface="+mn-lt"/>
                <a:cs typeface="+mn-lt"/>
              </a:rPr>
              <a:t>x_length</a:t>
            </a:r>
            <a:r>
              <a:rPr lang="en-US" sz="1600" dirty="0">
                <a:ea typeface="+mn-lt"/>
                <a:cs typeface="+mn-lt"/>
              </a:rPr>
              <a:t> (8) | [23..16]=</a:t>
            </a:r>
            <a:r>
              <a:rPr lang="en-US" sz="1600" dirty="0" err="1">
                <a:ea typeface="+mn-lt"/>
                <a:cs typeface="+mn-lt"/>
              </a:rPr>
              <a:t>y_length</a:t>
            </a:r>
            <a:r>
              <a:rPr lang="en-US" sz="1600" dirty="0">
                <a:ea typeface="+mn-lt"/>
                <a:cs typeface="+mn-lt"/>
              </a:rPr>
              <a:t> (8) [15..8]=</a:t>
            </a:r>
            <a:r>
              <a:rPr lang="en-US" sz="1600" dirty="0" err="1">
                <a:ea typeface="+mn-lt"/>
                <a:cs typeface="+mn-lt"/>
              </a:rPr>
              <a:t>textureID</a:t>
            </a:r>
            <a:r>
              <a:rPr lang="en-US" sz="1600" dirty="0">
                <a:ea typeface="+mn-lt"/>
                <a:cs typeface="+mn-lt"/>
              </a:rPr>
              <a:t> (8) | [7..4]=</a:t>
            </a:r>
            <a:r>
              <a:rPr lang="en-US" sz="1600" dirty="0" err="1">
                <a:ea typeface="+mn-lt"/>
                <a:cs typeface="+mn-lt"/>
              </a:rPr>
              <a:t>extraData</a:t>
            </a:r>
            <a:r>
              <a:rPr lang="en-US" sz="1600" dirty="0">
                <a:ea typeface="+mn-lt"/>
                <a:cs typeface="+mn-lt"/>
              </a:rPr>
              <a:t> (4) | [3..0]=layer (4)</a:t>
            </a:r>
            <a:endParaRPr lang="en-US" sz="1600" dirty="0"/>
          </a:p>
          <a:p>
            <a:r>
              <a:rPr lang="en-US" sz="1600" dirty="0">
                <a:ea typeface="+mn-lt"/>
                <a:cs typeface="+mn-lt"/>
              </a:rPr>
              <a:t>x = 16 bitów - liczba 16-bitowa zezwalamy również minusowe</a:t>
            </a:r>
            <a:endParaRPr lang="en-US" sz="1600" dirty="0"/>
          </a:p>
          <a:p>
            <a:r>
              <a:rPr lang="en-US" sz="1600" dirty="0">
                <a:ea typeface="+mn-lt"/>
                <a:cs typeface="+mn-lt"/>
              </a:rPr>
              <a:t>y = 16 bitów - liczba 16-bitowa zezwalamy również minusowe</a:t>
            </a:r>
            <a:endParaRPr lang="en-US" sz="1600" dirty="0"/>
          </a:p>
          <a:p>
            <a:r>
              <a:rPr lang="en-US" sz="1600" dirty="0" err="1">
                <a:ea typeface="+mn-lt"/>
                <a:cs typeface="+mn-lt"/>
              </a:rPr>
              <a:t>x_length</a:t>
            </a:r>
            <a:r>
              <a:rPr lang="en-US" sz="1600" dirty="0">
                <a:ea typeface="+mn-lt"/>
                <a:cs typeface="+mn-lt"/>
              </a:rPr>
              <a:t> = 8 </a:t>
            </a:r>
            <a:r>
              <a:rPr lang="en-US" sz="1600" dirty="0" err="1">
                <a:ea typeface="+mn-lt"/>
                <a:cs typeface="+mn-lt"/>
              </a:rPr>
              <a:t>bitów</a:t>
            </a:r>
            <a:r>
              <a:rPr lang="en-US" sz="1600" dirty="0">
                <a:ea typeface="+mn-lt"/>
                <a:cs typeface="+mn-lt"/>
              </a:rPr>
              <a:t> - </a:t>
            </a:r>
            <a:r>
              <a:rPr lang="en-US" sz="1600" dirty="0" err="1">
                <a:ea typeface="+mn-lt"/>
                <a:cs typeface="+mn-lt"/>
              </a:rPr>
              <a:t>szerokosc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bloku</a:t>
            </a:r>
            <a:r>
              <a:rPr lang="en-US" sz="1600" dirty="0">
                <a:ea typeface="+mn-lt"/>
                <a:cs typeface="+mn-lt"/>
              </a:rPr>
              <a:t> max 8 </a:t>
            </a:r>
            <a:r>
              <a:rPr lang="en-US" sz="1600" dirty="0" err="1">
                <a:ea typeface="+mn-lt"/>
                <a:cs typeface="+mn-lt"/>
              </a:rPr>
              <a:t>bitowa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liczba</a:t>
            </a:r>
            <a:endParaRPr lang="en-US" sz="1600" dirty="0" err="1"/>
          </a:p>
          <a:p>
            <a:r>
              <a:rPr lang="en-US" sz="1600" dirty="0" err="1">
                <a:ea typeface="+mn-lt"/>
                <a:cs typeface="+mn-lt"/>
              </a:rPr>
              <a:t>y_length</a:t>
            </a:r>
            <a:r>
              <a:rPr lang="en-US" sz="1600" dirty="0">
                <a:ea typeface="+mn-lt"/>
                <a:cs typeface="+mn-lt"/>
              </a:rPr>
              <a:t> = 8 </a:t>
            </a:r>
            <a:r>
              <a:rPr lang="en-US" sz="1600" dirty="0" err="1">
                <a:ea typeface="+mn-lt"/>
                <a:cs typeface="+mn-lt"/>
              </a:rPr>
              <a:t>bitów</a:t>
            </a:r>
            <a:r>
              <a:rPr lang="en-US" sz="1600" dirty="0">
                <a:ea typeface="+mn-lt"/>
                <a:cs typeface="+mn-lt"/>
              </a:rPr>
              <a:t> - </a:t>
            </a:r>
            <a:r>
              <a:rPr lang="en-US" sz="1600" dirty="0" err="1">
                <a:ea typeface="+mn-lt"/>
                <a:cs typeface="+mn-lt"/>
              </a:rPr>
              <a:t>wysokosc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bloku</a:t>
            </a:r>
            <a:r>
              <a:rPr lang="en-US" sz="1600" dirty="0">
                <a:ea typeface="+mn-lt"/>
                <a:cs typeface="+mn-lt"/>
              </a:rPr>
              <a:t> max 8 </a:t>
            </a:r>
            <a:r>
              <a:rPr lang="en-US" sz="1600" dirty="0" err="1">
                <a:ea typeface="+mn-lt"/>
                <a:cs typeface="+mn-lt"/>
              </a:rPr>
              <a:t>bitowa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liczba</a:t>
            </a:r>
            <a:endParaRPr lang="en-US" sz="1600" dirty="0" err="1"/>
          </a:p>
          <a:p>
            <a:r>
              <a:rPr lang="en-US" sz="1600" dirty="0" err="1">
                <a:ea typeface="+mn-lt"/>
                <a:cs typeface="+mn-lt"/>
              </a:rPr>
              <a:t>textureID</a:t>
            </a:r>
            <a:r>
              <a:rPr lang="en-US" sz="1600" dirty="0">
                <a:ea typeface="+mn-lt"/>
                <a:cs typeface="+mn-lt"/>
              </a:rPr>
              <a:t> = 8 </a:t>
            </a:r>
            <a:r>
              <a:rPr lang="en-US" sz="1600" dirty="0" err="1">
                <a:ea typeface="+mn-lt"/>
                <a:cs typeface="+mn-lt"/>
              </a:rPr>
              <a:t>bitów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typu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tekstur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zapisanie</a:t>
            </a:r>
            <a:r>
              <a:rPr lang="en-US" sz="1600" dirty="0">
                <a:ea typeface="+mn-lt"/>
                <a:cs typeface="+mn-lt"/>
              </a:rPr>
              <a:t> jest to </a:t>
            </a:r>
            <a:r>
              <a:rPr lang="en-US" sz="1600" dirty="0" err="1">
                <a:ea typeface="+mn-lt"/>
                <a:cs typeface="+mn-lt"/>
              </a:rPr>
              <a:t>jako</a:t>
            </a:r>
            <a:r>
              <a:rPr lang="en-US" sz="1600" dirty="0">
                <a:ea typeface="+mn-lt"/>
                <a:cs typeface="+mn-lt"/>
              </a:rPr>
              <a:t> unsigned </a:t>
            </a:r>
            <a:r>
              <a:rPr lang="en-US" sz="1600" dirty="0" err="1">
                <a:ea typeface="+mn-lt"/>
                <a:cs typeface="+mn-lt"/>
              </a:rPr>
              <a:t>tak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więc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przyjmuje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wartości</a:t>
            </a:r>
            <a:r>
              <a:rPr lang="en-US" sz="1600" dirty="0">
                <a:ea typeface="+mn-lt"/>
                <a:cs typeface="+mn-lt"/>
              </a:rPr>
              <a:t> od 0..255</a:t>
            </a:r>
            <a:endParaRPr lang="en-US" sz="1600" dirty="0"/>
          </a:p>
          <a:p>
            <a:r>
              <a:rPr lang="en-US" sz="1600" dirty="0" err="1">
                <a:ea typeface="+mn-lt"/>
                <a:cs typeface="+mn-lt"/>
              </a:rPr>
              <a:t>extradata</a:t>
            </a:r>
            <a:r>
              <a:rPr lang="en-US" sz="1600" dirty="0">
                <a:ea typeface="+mn-lt"/>
                <a:cs typeface="+mn-lt"/>
              </a:rPr>
              <a:t> = 4 bity - </a:t>
            </a:r>
            <a:r>
              <a:rPr lang="en-US" sz="1600" dirty="0" err="1">
                <a:ea typeface="+mn-lt"/>
                <a:cs typeface="+mn-lt"/>
              </a:rPr>
              <a:t>przechowuje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dodatkowe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wartości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takie</a:t>
            </a:r>
            <a:r>
              <a:rPr lang="en-US" sz="1600" dirty="0">
                <a:ea typeface="+mn-lt"/>
                <a:cs typeface="+mn-lt"/>
              </a:rPr>
              <a:t> jak </a:t>
            </a:r>
            <a:r>
              <a:rPr lang="en-US" sz="1600" dirty="0" err="1">
                <a:ea typeface="+mn-lt"/>
                <a:cs typeface="+mn-lt"/>
              </a:rPr>
              <a:t>czy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blok</a:t>
            </a:r>
            <a:r>
              <a:rPr lang="en-US" sz="1600" dirty="0">
                <a:ea typeface="+mn-lt"/>
                <a:cs typeface="+mn-lt"/>
              </a:rPr>
              <a:t> ma </a:t>
            </a:r>
            <a:r>
              <a:rPr lang="en-US" sz="1600" dirty="0" err="1">
                <a:ea typeface="+mn-lt"/>
                <a:cs typeface="+mn-lt"/>
              </a:rPr>
              <a:t>kolizje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oraz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czy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blok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zadaje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obrażenia</a:t>
            </a:r>
            <a:endParaRPr lang="en-US" sz="1600" dirty="0" err="1"/>
          </a:p>
          <a:p>
            <a:r>
              <a:rPr lang="en-US" sz="1600" dirty="0">
                <a:ea typeface="+mn-lt"/>
                <a:cs typeface="+mn-lt"/>
              </a:rPr>
              <a:t>layer = 4 bity </a:t>
            </a:r>
            <a:r>
              <a:rPr lang="en-US" sz="1600" dirty="0" err="1">
                <a:ea typeface="+mn-lt"/>
                <a:cs typeface="+mn-lt"/>
              </a:rPr>
              <a:t>oznacza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piorytet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wyświetlania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bloków</a:t>
            </a:r>
            <a:r>
              <a:rPr lang="en-US" sz="1600" dirty="0">
                <a:ea typeface="+mn-lt"/>
                <a:cs typeface="+mn-lt"/>
              </a:rPr>
              <a:t> w </a:t>
            </a:r>
            <a:r>
              <a:rPr lang="en-US" sz="1600" dirty="0" err="1">
                <a:ea typeface="+mn-lt"/>
                <a:cs typeface="+mn-lt"/>
              </a:rPr>
              <a:t>naszej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obecnej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grze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okazało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się</a:t>
            </a:r>
            <a:r>
              <a:rPr lang="en-US" sz="1600" dirty="0">
                <a:ea typeface="+mn-lt"/>
                <a:cs typeface="+mn-lt"/>
              </a:rPr>
              <a:t> to </a:t>
            </a:r>
            <a:r>
              <a:rPr lang="en-US" sz="1600" dirty="0" err="1">
                <a:ea typeface="+mn-lt"/>
                <a:cs typeface="+mn-lt"/>
              </a:rPr>
              <a:t>nie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potrzebne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obecnie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więc</a:t>
            </a:r>
            <a:r>
              <a:rPr lang="en-US" sz="1600" dirty="0">
                <a:ea typeface="+mn-lt"/>
                <a:cs typeface="+mn-lt"/>
              </a:rPr>
              <a:t> jest </a:t>
            </a:r>
            <a:r>
              <a:rPr lang="en-US" sz="1600" dirty="0" err="1">
                <a:ea typeface="+mn-lt"/>
                <a:cs typeface="+mn-lt"/>
              </a:rPr>
              <a:t>nie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używane</a:t>
            </a:r>
            <a:r>
              <a:rPr lang="en-US" sz="1600" dirty="0">
                <a:ea typeface="+mn-lt"/>
                <a:cs typeface="+mn-lt"/>
              </a:rPr>
              <a:t>, </a:t>
            </a:r>
            <a:r>
              <a:rPr lang="en-US" sz="1600" dirty="0" err="1">
                <a:ea typeface="+mn-lt"/>
                <a:cs typeface="+mn-lt"/>
              </a:rPr>
              <a:t>jednak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obsługiwane</a:t>
            </a:r>
            <a:r>
              <a:rPr lang="en-US" sz="1600" dirty="0">
                <a:ea typeface="+mn-lt"/>
                <a:cs typeface="+mn-lt"/>
              </a:rPr>
              <a:t> w </a:t>
            </a:r>
            <a:r>
              <a:rPr lang="en-US" sz="1600" dirty="0" err="1">
                <a:ea typeface="+mn-lt"/>
                <a:cs typeface="+mn-lt"/>
              </a:rPr>
              <a:t>przyszłości</a:t>
            </a:r>
            <a:endParaRPr lang="en-US" sz="1600" dirty="0" err="1"/>
          </a:p>
        </p:txBody>
      </p:sp>
    </p:spTree>
    <p:extLst>
      <p:ext uri="{BB962C8B-B14F-4D97-AF65-F5344CB8AC3E}">
        <p14:creationId xmlns:p14="http://schemas.microsoft.com/office/powerpoint/2010/main" val="2685956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rostokąt 81"/>
          <p:cNvSpPr/>
          <p:nvPr/>
        </p:nvSpPr>
        <p:spPr>
          <a:xfrm>
            <a:off x="3657600" y="1828800"/>
            <a:ext cx="502884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600" b="0" u="none" strike="noStrike">
                <a:solidFill>
                  <a:srgbClr val="000000"/>
                </a:solidFill>
                <a:effectLst/>
                <a:highlight>
                  <a:srgbClr val="FFFFFF"/>
                </a:highlight>
                <a:uFillTx/>
                <a:latin typeface="Arial"/>
              </a:rPr>
              <a:t>Podział pracy</a:t>
            </a:r>
            <a:endParaRPr lang="en-US" sz="3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Prostokąt 82"/>
          <p:cNvSpPr/>
          <p:nvPr/>
        </p:nvSpPr>
        <p:spPr>
          <a:xfrm>
            <a:off x="3886200" y="2971800"/>
            <a:ext cx="471132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u="none" strike="noStrike">
                <a:solidFill>
                  <a:srgbClr val="000000"/>
                </a:solidFill>
                <a:effectLst/>
                <a:highlight>
                  <a:srgbClr val="FFFFFF"/>
                </a:highlight>
                <a:uFillTx/>
                <a:latin typeface="Arial"/>
              </a:rPr>
              <a:t>Format Edytora - optymalny zapis - Silnik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u="none" strike="noStrike">
                <a:solidFill>
                  <a:srgbClr val="000000"/>
                </a:solidFill>
                <a:effectLst/>
                <a:highlight>
                  <a:srgbClr val="FFFFFF"/>
                </a:highlight>
                <a:uFillTx/>
                <a:latin typeface="Arial"/>
              </a:rPr>
              <a:t>   Aleksander     -        Kacper         - Wojtek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8D1D2BD-BAB0-7152-FFEB-F66D0AE0F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339" y="585452"/>
            <a:ext cx="5362884" cy="498598"/>
          </a:xfrm>
        </p:spPr>
        <p:txBody>
          <a:bodyPr/>
          <a:lstStyle/>
          <a:p>
            <a:r>
              <a:rPr lang="pl-PL" sz="3600" b="1" dirty="0"/>
              <a:t>Struktura projektu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ABFCB4D0-D765-3BB8-E22A-86F84035FA46}"/>
              </a:ext>
            </a:extLst>
          </p:cNvPr>
          <p:cNvSpPr txBox="1"/>
          <p:nvPr/>
        </p:nvSpPr>
        <p:spPr>
          <a:xfrm>
            <a:off x="612542" y="1353762"/>
            <a:ext cx="6511665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dirty="0">
                <a:ea typeface="+mn-lt"/>
                <a:cs typeface="+mn-lt"/>
              </a:rPr>
              <a:t>📂 </a:t>
            </a:r>
            <a:r>
              <a:rPr lang="pl-PL" b="1" dirty="0">
                <a:ea typeface="+mn-lt"/>
                <a:cs typeface="+mn-lt"/>
              </a:rPr>
              <a:t>PAPAYA</a:t>
            </a:r>
            <a:endParaRPr lang="pl-PL" b="1" dirty="0"/>
          </a:p>
          <a:p>
            <a:r>
              <a:rPr lang="pl-PL" dirty="0">
                <a:ea typeface="+mn-lt"/>
                <a:cs typeface="+mn-lt"/>
              </a:rPr>
              <a:t>├── 📂 </a:t>
            </a:r>
            <a:r>
              <a:rPr lang="pl-PL" b="1" err="1">
                <a:ea typeface="+mn-lt"/>
                <a:cs typeface="+mn-lt"/>
              </a:rPr>
              <a:t>src</a:t>
            </a:r>
            <a:endParaRPr lang="pl-PL" b="1" dirty="0" err="1"/>
          </a:p>
          <a:p>
            <a:r>
              <a:rPr lang="pl-PL" dirty="0">
                <a:ea typeface="+mn-lt"/>
                <a:cs typeface="+mn-lt"/>
              </a:rPr>
              <a:t>│   ├── 📂 </a:t>
            </a:r>
            <a:r>
              <a:rPr lang="pl-PL" b="1" dirty="0" err="1">
                <a:ea typeface="+mn-lt"/>
                <a:cs typeface="+mn-lt"/>
              </a:rPr>
              <a:t>Core</a:t>
            </a:r>
            <a:r>
              <a:rPr lang="pl-PL" b="1" dirty="0">
                <a:ea typeface="+mn-lt"/>
                <a:cs typeface="+mn-lt"/>
              </a:rPr>
              <a:t>           </a:t>
            </a:r>
            <a:r>
              <a:rPr lang="pl-PL" dirty="0">
                <a:ea typeface="+mn-lt"/>
                <a:cs typeface="+mn-lt"/>
              </a:rPr>
              <a:t># Silnik (Pętla, Fizyka, Audio)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│   │   ├── GameWrapper.cpp (Pętla gry)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│   │   ├── AudioManager.cpp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│   │   └── Physics.hpp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│   │   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│   ├── 📂 </a:t>
            </a:r>
            <a:r>
              <a:rPr lang="pl-PL" b="1" dirty="0" err="1">
                <a:ea typeface="+mn-lt"/>
                <a:cs typeface="+mn-lt"/>
              </a:rPr>
              <a:t>Entities</a:t>
            </a:r>
            <a:r>
              <a:rPr lang="pl-PL" b="1" dirty="0">
                <a:ea typeface="+mn-lt"/>
                <a:cs typeface="+mn-lt"/>
              </a:rPr>
              <a:t>       </a:t>
            </a:r>
            <a:r>
              <a:rPr lang="pl-PL" dirty="0">
                <a:ea typeface="+mn-lt"/>
                <a:cs typeface="+mn-lt"/>
              </a:rPr>
              <a:t># Logika gry (Obiekty)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│   │  ├── </a:t>
            </a:r>
            <a:r>
              <a:rPr lang="pl-PL" dirty="0" err="1">
                <a:ea typeface="+mn-lt"/>
                <a:cs typeface="+mn-lt"/>
              </a:rPr>
              <a:t>Entity.h</a:t>
            </a:r>
            <a:endParaRPr lang="pl-PL" dirty="0" err="1"/>
          </a:p>
          <a:p>
            <a:r>
              <a:rPr lang="pl-PL" dirty="0">
                <a:ea typeface="+mn-lt"/>
                <a:cs typeface="+mn-lt"/>
              </a:rPr>
              <a:t>│   │  ├── 📂 </a:t>
            </a:r>
            <a:r>
              <a:rPr lang="pl-PL" b="1" dirty="0">
                <a:ea typeface="+mn-lt"/>
                <a:cs typeface="+mn-lt"/>
              </a:rPr>
              <a:t>Player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│   │  └── 📂 </a:t>
            </a:r>
            <a:r>
              <a:rPr lang="pl-PL" b="1" dirty="0" err="1">
                <a:ea typeface="+mn-lt"/>
                <a:cs typeface="+mn-lt"/>
              </a:rPr>
              <a:t>Enemies</a:t>
            </a:r>
            <a:endParaRPr lang="pl-PL" dirty="0" err="1"/>
          </a:p>
          <a:p>
            <a:r>
              <a:rPr lang="pl-PL" dirty="0">
                <a:ea typeface="+mn-lt"/>
                <a:cs typeface="+mn-lt"/>
              </a:rPr>
              <a:t>│   │      └── MageBoss.cpp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│   ├── papaya.cpp</a:t>
            </a:r>
          </a:p>
          <a:p>
            <a:r>
              <a:rPr lang="pl-PL" dirty="0">
                <a:ea typeface="+mn-lt"/>
                <a:cs typeface="+mn-lt"/>
              </a:rPr>
              <a:t>│   │[…]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└── 📂 </a:t>
            </a:r>
            <a:r>
              <a:rPr lang="pl-PL" b="1" dirty="0" err="1">
                <a:ea typeface="+mn-lt"/>
                <a:cs typeface="+mn-lt"/>
              </a:rPr>
              <a:t>assets</a:t>
            </a:r>
            <a:r>
              <a:rPr lang="pl-PL" b="1" dirty="0">
                <a:ea typeface="+mn-lt"/>
                <a:cs typeface="+mn-lt"/>
              </a:rPr>
              <a:t>             </a:t>
            </a:r>
            <a:r>
              <a:rPr lang="pl-PL" dirty="0">
                <a:ea typeface="+mn-lt"/>
                <a:cs typeface="+mn-lt"/>
              </a:rPr>
              <a:t># Dane (.</a:t>
            </a:r>
            <a:r>
              <a:rPr lang="pl-PL" dirty="0" err="1">
                <a:ea typeface="+mn-lt"/>
                <a:cs typeface="+mn-lt"/>
              </a:rPr>
              <a:t>png</a:t>
            </a:r>
            <a:r>
              <a:rPr lang="pl-PL" dirty="0">
                <a:ea typeface="+mn-lt"/>
                <a:cs typeface="+mn-lt"/>
              </a:rPr>
              <a:t>, .</a:t>
            </a:r>
            <a:r>
              <a:rPr lang="pl-PL" dirty="0" err="1">
                <a:ea typeface="+mn-lt"/>
                <a:cs typeface="+mn-lt"/>
              </a:rPr>
              <a:t>ase</a:t>
            </a:r>
            <a:r>
              <a:rPr lang="pl-PL" dirty="0">
                <a:ea typeface="+mn-lt"/>
                <a:cs typeface="+mn-lt"/>
              </a:rPr>
              <a:t>)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    ├── 📂 </a:t>
            </a:r>
            <a:r>
              <a:rPr lang="pl-PL" b="1" dirty="0">
                <a:ea typeface="+mn-lt"/>
                <a:cs typeface="+mn-lt"/>
              </a:rPr>
              <a:t>audio          </a:t>
            </a:r>
            <a:r>
              <a:rPr lang="pl-PL" dirty="0">
                <a:ea typeface="+mn-lt"/>
                <a:cs typeface="+mn-lt"/>
              </a:rPr>
              <a:t># SFX i Muzyka (.</a:t>
            </a:r>
            <a:r>
              <a:rPr lang="pl-PL" dirty="0" err="1">
                <a:ea typeface="+mn-lt"/>
                <a:cs typeface="+mn-lt"/>
              </a:rPr>
              <a:t>ogg</a:t>
            </a:r>
            <a:r>
              <a:rPr lang="pl-PL" dirty="0">
                <a:ea typeface="+mn-lt"/>
                <a:cs typeface="+mn-lt"/>
              </a:rPr>
              <a:t>, .</a:t>
            </a:r>
            <a:r>
              <a:rPr lang="pl-PL" dirty="0" err="1">
                <a:ea typeface="+mn-lt"/>
                <a:cs typeface="+mn-lt"/>
              </a:rPr>
              <a:t>wav</a:t>
            </a:r>
            <a:r>
              <a:rPr lang="pl-PL" dirty="0">
                <a:ea typeface="+mn-lt"/>
                <a:cs typeface="+mn-lt"/>
              </a:rPr>
              <a:t>)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    ├── 📂 </a:t>
            </a:r>
            <a:r>
              <a:rPr lang="pl-PL" b="1" dirty="0" err="1">
                <a:ea typeface="+mn-lt"/>
                <a:cs typeface="+mn-lt"/>
              </a:rPr>
              <a:t>saves</a:t>
            </a:r>
            <a:r>
              <a:rPr lang="pl-PL" b="1" dirty="0">
                <a:ea typeface="+mn-lt"/>
                <a:cs typeface="+mn-lt"/>
              </a:rPr>
              <a:t>          </a:t>
            </a:r>
            <a:r>
              <a:rPr lang="pl-PL" dirty="0">
                <a:ea typeface="+mn-lt"/>
                <a:cs typeface="+mn-lt"/>
              </a:rPr>
              <a:t># </a:t>
            </a:r>
            <a:r>
              <a:rPr lang="pl-PL" dirty="0" err="1">
                <a:ea typeface="+mn-lt"/>
                <a:cs typeface="+mn-lt"/>
              </a:rPr>
              <a:t>Sloty</a:t>
            </a:r>
            <a:r>
              <a:rPr lang="pl-PL" dirty="0">
                <a:ea typeface="+mn-lt"/>
                <a:cs typeface="+mn-lt"/>
              </a:rPr>
              <a:t> zapisu (.bin)</a:t>
            </a:r>
            <a:endParaRPr lang="pl-PL" dirty="0"/>
          </a:p>
          <a:p>
            <a:r>
              <a:rPr lang="pl-PL" dirty="0">
                <a:ea typeface="+mn-lt"/>
                <a:cs typeface="+mn-lt"/>
              </a:rPr>
              <a:t>    └── 📂 </a:t>
            </a:r>
            <a:r>
              <a:rPr lang="pl-PL" b="1" dirty="0" err="1">
                <a:ea typeface="+mn-lt"/>
                <a:cs typeface="+mn-lt"/>
              </a:rPr>
              <a:t>textures</a:t>
            </a:r>
            <a:r>
              <a:rPr lang="pl-PL" b="1" dirty="0">
                <a:ea typeface="+mn-lt"/>
                <a:cs typeface="+mn-lt"/>
              </a:rPr>
              <a:t>       </a:t>
            </a:r>
            <a:r>
              <a:rPr lang="pl-PL" dirty="0">
                <a:ea typeface="+mn-lt"/>
                <a:cs typeface="+mn-lt"/>
              </a:rPr>
              <a:t># Atlasy i </a:t>
            </a:r>
            <a:r>
              <a:rPr lang="pl-PL" dirty="0" err="1">
                <a:ea typeface="+mn-lt"/>
                <a:cs typeface="+mn-lt"/>
              </a:rPr>
              <a:t>Sprite'y</a:t>
            </a:r>
            <a:endParaRPr lang="pl-PL" dirty="0" err="1"/>
          </a:p>
        </p:txBody>
      </p:sp>
      <p:pic>
        <p:nvPicPr>
          <p:cNvPr id="7" name="Obraz 6" descr="Obraz zawierający tekst, zrzut ekranu&#10;&#10;Zawartość wygenerowana przez AI może być niepoprawna.">
            <a:extLst>
              <a:ext uri="{FF2B5EF4-FFF2-40B4-BE49-F238E27FC236}">
                <a16:creationId xmlns:a16="http://schemas.microsoft.com/office/drawing/2014/main" id="{17E8F156-26C0-81A3-EC23-9F467D230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4561" y="0"/>
            <a:ext cx="57295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3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4DF7E9-6802-57EC-1FD4-B3A5A5116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C221BB8-FBCE-E9C6-5829-693968BE1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71" y="441290"/>
            <a:ext cx="5362884" cy="498598"/>
          </a:xfrm>
        </p:spPr>
        <p:txBody>
          <a:bodyPr/>
          <a:lstStyle/>
          <a:p>
            <a:r>
              <a:rPr lang="pl-PL" sz="3600" b="1" dirty="0">
                <a:cs typeface="Arial"/>
              </a:rPr>
              <a:t>Nomenklatura</a:t>
            </a:r>
            <a:endParaRPr lang="pl-PL" b="1">
              <a:cs typeface="Arial"/>
            </a:endParaRPr>
          </a:p>
        </p:txBody>
      </p:sp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B89D176C-E640-8FA7-A742-0963463E2A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0412300"/>
              </p:ext>
            </p:extLst>
          </p:nvPr>
        </p:nvGraphicFramePr>
        <p:xfrm>
          <a:off x="0" y="1295400"/>
          <a:ext cx="12192000" cy="4267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166627450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31562381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66530896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6289748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Element kodu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Reguła (Konwencja)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 err="1">
                          <a:effectLst/>
                        </a:rPr>
                        <a:t>Prefix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Przykład z projektu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06256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Klasa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PascalCase</a:t>
                      </a:r>
                      <a:r>
                        <a:rPr lang="pl-PL" dirty="0">
                          <a:effectLst/>
                        </a:rPr>
                        <a:t> (Rzeczownik)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effectLst/>
                        </a:rPr>
                        <a:t>-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MageBoss</a:t>
                      </a:r>
                      <a:r>
                        <a:rPr lang="pl-PL" dirty="0">
                          <a:effectLst/>
                        </a:rPr>
                        <a:t>, 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GameWrapper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90991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Metoda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camelCase</a:t>
                      </a:r>
                      <a:r>
                        <a:rPr lang="pl-PL" dirty="0">
                          <a:effectLst/>
                        </a:rPr>
                        <a:t> (Czasownik)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effectLst/>
                        </a:rPr>
                        <a:t>-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calculateDamage</a:t>
                      </a: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()</a:t>
                      </a:r>
                      <a:r>
                        <a:rPr lang="pl-PL" dirty="0">
                          <a:effectLst/>
                        </a:rPr>
                        <a:t>, 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init</a:t>
                      </a: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()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9289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Zmienna lokalna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camelCase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effectLst/>
                        </a:rPr>
                        <a:t>-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totalCost</a:t>
                      </a:r>
                      <a:r>
                        <a:rPr lang="pl-PL" dirty="0">
                          <a:effectLst/>
                        </a:rPr>
                        <a:t>, 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deltaTime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77683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Pole klasy (</a:t>
                      </a:r>
                      <a:r>
                        <a:rPr lang="pl-PL" b="1" dirty="0" err="1">
                          <a:effectLst/>
                        </a:rPr>
                        <a:t>Private</a:t>
                      </a:r>
                      <a:r>
                        <a:rPr lang="pl-PL" b="1" dirty="0">
                          <a:effectLst/>
                        </a:rPr>
                        <a:t>)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m</a:t>
                      </a:r>
                      <a:r>
                        <a:rPr lang="pl-PL" dirty="0">
                          <a:effectLst/>
                        </a:rPr>
                        <a:t> + 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PascalCase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m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mHealth</a:t>
                      </a:r>
                      <a:r>
                        <a:rPr lang="pl-PL" dirty="0">
                          <a:effectLst/>
                        </a:rPr>
                        <a:t>, 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mPosition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482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Wskaźnik (Pointer)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p</a:t>
                      </a:r>
                      <a:r>
                        <a:rPr lang="pl-PL" dirty="0">
                          <a:effectLst/>
                        </a:rPr>
                        <a:t> + 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PascalCase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p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*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pTarget</a:t>
                      </a:r>
                      <a:r>
                        <a:rPr lang="pl-PL" dirty="0">
                          <a:effectLst/>
                        </a:rPr>
                        <a:t>, </a:t>
                      </a: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*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pPlayer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3382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Referencja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r</a:t>
                      </a:r>
                      <a:r>
                        <a:rPr lang="pl-PL" dirty="0">
                          <a:effectLst/>
                        </a:rPr>
                        <a:t> + 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PascalCase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r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&amp;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rEnemy</a:t>
                      </a:r>
                      <a:r>
                        <a:rPr lang="pl-PL" dirty="0">
                          <a:effectLst/>
                        </a:rPr>
                        <a:t>, </a:t>
                      </a: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&amp;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rWindow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0711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Zmienna statyczna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s</a:t>
                      </a:r>
                      <a:r>
                        <a:rPr lang="pl-PL" dirty="0">
                          <a:effectLst/>
                        </a:rPr>
                        <a:t> + 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PascalCase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s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sInstance</a:t>
                      </a:r>
                      <a:r>
                        <a:rPr lang="pl-PL" dirty="0">
                          <a:effectLst/>
                        </a:rPr>
                        <a:t>, 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sCount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36014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Stała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UPPER_CASE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effectLst/>
                        </a:rPr>
                        <a:t>-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MAX_JUMPS</a:t>
                      </a:r>
                      <a:r>
                        <a:rPr lang="pl-PL" dirty="0">
                          <a:effectLst/>
                        </a:rPr>
                        <a:t>, </a:t>
                      </a: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TILE_SIZE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460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b="1" dirty="0">
                          <a:effectLst/>
                        </a:rPr>
                        <a:t>Plik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snake_case</a:t>
                      </a: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 / </a:t>
                      </a:r>
                      <a:r>
                        <a:rPr lang="pl-PL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PascalCase</a:t>
                      </a:r>
                      <a:endParaRPr lang="pl-PL" dirty="0" err="1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effectLst/>
                        </a:rPr>
                        <a:t>-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mage_boss.cpp</a:t>
                      </a:r>
                      <a:r>
                        <a:rPr lang="pl-PL" dirty="0">
                          <a:effectLst/>
                        </a:rPr>
                        <a:t>, </a:t>
                      </a:r>
                      <a:r>
                        <a:rPr lang="pl-PL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main.cpp</a:t>
                      </a:r>
                      <a:endParaRPr lang="pl-PL" dirty="0"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4701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2052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EAA90-FAA7-6546-ADEF-4BA01356D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880" y="952241"/>
            <a:ext cx="9196287" cy="609398"/>
          </a:xfrm>
        </p:spPr>
        <p:txBody>
          <a:bodyPr/>
          <a:lstStyle/>
          <a:p>
            <a:r>
              <a:rPr lang="en-US" dirty="0" err="1"/>
              <a:t>Użyte</a:t>
            </a:r>
            <a:r>
              <a:rPr lang="en-US" dirty="0"/>
              <a:t> </a:t>
            </a:r>
            <a:r>
              <a:rPr lang="en-US" dirty="0" err="1"/>
              <a:t>biblioteki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narzędzia</a:t>
            </a:r>
            <a:r>
              <a:rPr lang="en-US" dirty="0"/>
              <a:t>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F5B78-4A98-C582-C308-EC89BC5BA936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80" y="1785488"/>
            <a:ext cx="10972440" cy="3615349"/>
          </a:xfrm>
        </p:spPr>
        <p:txBody>
          <a:bodyPr/>
          <a:lstStyle/>
          <a:p>
            <a:r>
              <a:rPr lang="pl-PL" dirty="0" err="1"/>
              <a:t>raylib</a:t>
            </a:r>
            <a:r>
              <a:rPr lang="pl-PL" dirty="0"/>
              <a:t> – Nowoczesna i prosta biblioteka graficzna. Nie posiada zewnętrznych bibliotek dlatego jest stosunkowo prosta do implementacji. </a:t>
            </a:r>
          </a:p>
          <a:p>
            <a:r>
              <a:rPr lang="pl-PL" dirty="0"/>
              <a:t>json.hpp -  JSON umożliwia łatwy zapis i odczyt struktur danych. A ta biblioteka jest najpopularniejszą dla tego formatu.</a:t>
            </a:r>
          </a:p>
          <a:p>
            <a:r>
              <a:rPr lang="pl-PL" dirty="0" err="1"/>
              <a:t>tinyfiledialogs</a:t>
            </a:r>
            <a:r>
              <a:rPr lang="pl-PL" dirty="0"/>
              <a:t> – Otwieranie </a:t>
            </a:r>
            <a:r>
              <a:rPr lang="pl-PL" dirty="0" err="1"/>
              <a:t>okieniek</a:t>
            </a:r>
            <a:r>
              <a:rPr lang="pl-PL" dirty="0"/>
              <a:t> z wyborem pliku.</a:t>
            </a:r>
          </a:p>
          <a:p>
            <a:r>
              <a:rPr lang="pl-PL" dirty="0" err="1"/>
              <a:t>CMake</a:t>
            </a:r>
            <a:r>
              <a:rPr lang="pl-PL" dirty="0"/>
              <a:t> - międzyplatformowe budowanie projektu.</a:t>
            </a:r>
          </a:p>
          <a:p>
            <a:r>
              <a:rPr lang="pl-PL" dirty="0"/>
              <a:t>git – do koordynacji pracy.</a:t>
            </a:r>
          </a:p>
        </p:txBody>
      </p:sp>
    </p:spTree>
    <p:extLst>
      <p:ext uri="{BB962C8B-B14F-4D97-AF65-F5344CB8AC3E}">
        <p14:creationId xmlns:p14="http://schemas.microsoft.com/office/powerpoint/2010/main" val="70606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Obraz 79"/>
          <p:cNvPicPr/>
          <p:nvPr/>
        </p:nvPicPr>
        <p:blipFill>
          <a:blip r:embed="rId2"/>
          <a:stretch/>
        </p:blipFill>
        <p:spPr>
          <a:xfrm>
            <a:off x="0" y="0"/>
            <a:ext cx="7380000" cy="6857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1" name="Obraz 80"/>
          <p:cNvPicPr/>
          <p:nvPr/>
        </p:nvPicPr>
        <p:blipFill>
          <a:blip r:embed="rId3"/>
          <a:stretch/>
        </p:blipFill>
        <p:spPr>
          <a:xfrm>
            <a:off x="6629400" y="0"/>
            <a:ext cx="7380000" cy="68572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F89FB89-56B8-1F69-BFD6-D46381B91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339" y="2820273"/>
            <a:ext cx="4106614" cy="1218795"/>
          </a:xfrm>
        </p:spPr>
        <p:txBody>
          <a:bodyPr/>
          <a:lstStyle/>
          <a:p>
            <a:r>
              <a:rPr lang="pl-PL" dirty="0"/>
              <a:t>Mechaniki ruchu</a:t>
            </a:r>
          </a:p>
        </p:txBody>
      </p:sp>
    </p:spTree>
    <p:extLst>
      <p:ext uri="{BB962C8B-B14F-4D97-AF65-F5344CB8AC3E}">
        <p14:creationId xmlns:p14="http://schemas.microsoft.com/office/powerpoint/2010/main" val="561607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0F839BB-6FD8-B1FE-E67C-9C2BD628C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853" y="334403"/>
            <a:ext cx="2695885" cy="609398"/>
          </a:xfrm>
        </p:spPr>
        <p:txBody>
          <a:bodyPr/>
          <a:lstStyle/>
          <a:p>
            <a:r>
              <a:rPr lang="pl-PL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Wavedash</a:t>
            </a:r>
            <a:endParaRPr lang="pl-PL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4" name="Łącznik prosty ze strzałką 3">
            <a:extLst>
              <a:ext uri="{FF2B5EF4-FFF2-40B4-BE49-F238E27FC236}">
                <a16:creationId xmlns:a16="http://schemas.microsoft.com/office/drawing/2014/main" id="{33DCCF81-3ED5-66A1-7543-A3866E3B2A7A}"/>
              </a:ext>
            </a:extLst>
          </p:cNvPr>
          <p:cNvCxnSpPr/>
          <p:nvPr/>
        </p:nvCxnSpPr>
        <p:spPr>
          <a:xfrm>
            <a:off x="1878859" y="1685826"/>
            <a:ext cx="25737" cy="380919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rostokąt 4">
            <a:extLst>
              <a:ext uri="{FF2B5EF4-FFF2-40B4-BE49-F238E27FC236}">
                <a16:creationId xmlns:a16="http://schemas.microsoft.com/office/drawing/2014/main" id="{D5A9EED5-1038-D103-862D-78BF7F86A2AE}"/>
              </a:ext>
            </a:extLst>
          </p:cNvPr>
          <p:cNvSpPr/>
          <p:nvPr/>
        </p:nvSpPr>
        <p:spPr>
          <a:xfrm flipH="1">
            <a:off x="5621986" y="2059101"/>
            <a:ext cx="10308" cy="425961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CD40D92F-F44F-3B24-8CE0-A4774CE74F58}"/>
              </a:ext>
            </a:extLst>
          </p:cNvPr>
          <p:cNvSpPr txBox="1"/>
          <p:nvPr/>
        </p:nvSpPr>
        <p:spPr>
          <a:xfrm>
            <a:off x="890590" y="1152775"/>
            <a:ext cx="104125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l-PL" dirty="0">
                <a:solidFill>
                  <a:schemeClr val="accent3">
                    <a:lumMod val="60000"/>
                    <a:lumOff val="40000"/>
                  </a:schemeClr>
                </a:solidFill>
                <a:latin typeface="Aptos"/>
              </a:rPr>
              <a:t>Jest to technika polegająca na wykonaniu </a:t>
            </a:r>
            <a:r>
              <a:rPr lang="pl-PL" err="1">
                <a:solidFill>
                  <a:schemeClr val="accent3">
                    <a:lumMod val="60000"/>
                    <a:lumOff val="40000"/>
                  </a:schemeClr>
                </a:solidFill>
                <a:latin typeface="Aptos"/>
              </a:rPr>
              <a:t>dasha</a:t>
            </a:r>
            <a:r>
              <a:rPr lang="pl-PL" dirty="0">
                <a:solidFill>
                  <a:schemeClr val="accent3">
                    <a:lumMod val="60000"/>
                    <a:lumOff val="40000"/>
                  </a:schemeClr>
                </a:solidFill>
                <a:latin typeface="Aptos"/>
              </a:rPr>
              <a:t> (zrywu) w ziemię. Silnik wykrywa ten stan i zamiast zatrzymać gracza, konwertuje prędkość </a:t>
            </a:r>
            <a:r>
              <a:rPr lang="pl-PL" err="1">
                <a:solidFill>
                  <a:schemeClr val="accent3">
                    <a:lumMod val="60000"/>
                    <a:lumOff val="40000"/>
                  </a:schemeClr>
                </a:solidFill>
                <a:latin typeface="Aptos"/>
              </a:rPr>
              <a:t>dasha</a:t>
            </a:r>
            <a:r>
              <a:rPr lang="pl-PL" dirty="0">
                <a:solidFill>
                  <a:schemeClr val="accent3">
                    <a:lumMod val="60000"/>
                    <a:lumOff val="40000"/>
                  </a:schemeClr>
                </a:solidFill>
                <a:latin typeface="Aptos"/>
              </a:rPr>
              <a:t> na prędkość poziomą, dodając mnożnik prędkości.</a:t>
            </a:r>
            <a:endParaRPr lang="pl-PL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5A620563-2331-4908-0F5A-2AF8A877909C}"/>
              </a:ext>
            </a:extLst>
          </p:cNvPr>
          <p:cNvSpPr txBox="1"/>
          <p:nvPr/>
        </p:nvSpPr>
        <p:spPr>
          <a:xfrm>
            <a:off x="5622324" y="2358081"/>
            <a:ext cx="6569675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bool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isSuperSpeed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std::</a:t>
            </a:r>
            <a:r>
              <a:rPr lang="en-US" sz="1200" dirty="0">
                <a:solidFill>
                  <a:srgbClr val="87AFF4"/>
                </a:solidFill>
                <a:latin typeface="Consolas"/>
                <a:ea typeface="Consolas"/>
                <a:cs typeface="Consolas"/>
              </a:rPr>
              <a:t>abs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2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mVelocity</a:t>
            </a:r>
            <a:r>
              <a:rPr lang="en-US" sz="12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2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x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)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&gt;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MAX_SPEED;</a:t>
            </a:r>
          </a:p>
          <a:p>
            <a:br>
              <a:rPr lang="en-US" sz="1200" dirty="0">
                <a:latin typeface="Consolas"/>
                <a:ea typeface="Consolas"/>
                <a:cs typeface="Consolas"/>
              </a:rPr>
            </a:b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if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2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mIsGrounded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) {</a:t>
            </a:r>
          </a:p>
          <a:p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if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2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isSuperSpeed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) {</a:t>
            </a:r>
          </a:p>
          <a:p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float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drag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MOMENTUM_DRAG_GROUND;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//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małe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tarcie</a:t>
            </a:r>
            <a:endParaRPr lang="en-US" sz="1200">
              <a:solidFill>
                <a:srgbClr val="999999"/>
              </a:solidFill>
              <a:latin typeface="Consolas"/>
              <a:ea typeface="Consolas"/>
              <a:cs typeface="Consolas"/>
            </a:endParaRPr>
          </a:p>
          <a:p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</a:p>
          <a:p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    //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Jeśli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gracz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trzyma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strzałkę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w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odpowiednią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stronę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, </a:t>
            </a:r>
          </a:p>
          <a:p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    //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tarcie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jest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jeszcze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mniejsze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.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Dzięki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temu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w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powietrzu</a:t>
            </a:r>
            <a:endParaRPr lang="en-US" sz="1200">
              <a:solidFill>
                <a:srgbClr val="999999"/>
              </a:solidFill>
              <a:latin typeface="Consolas"/>
              <a:ea typeface="Consolas"/>
              <a:cs typeface="Consolas"/>
            </a:endParaRPr>
          </a:p>
          <a:p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    //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może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się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on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zreflektować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i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nie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polecieć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"za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daleko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"</a:t>
            </a:r>
          </a:p>
          <a:p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if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200" dirty="0">
                <a:solidFill>
                  <a:srgbClr val="87AFF4"/>
                </a:solidFill>
                <a:latin typeface="Consolas"/>
                <a:ea typeface="Consolas"/>
                <a:cs typeface="Consolas"/>
              </a:rPr>
              <a:t>Sign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2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mVelocity</a:t>
            </a:r>
            <a:r>
              <a:rPr lang="en-US" sz="12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2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x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)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==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moveDir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&amp;&amp;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moveDir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!=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) drag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*=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0.5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f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</a:p>
          <a:p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</a:p>
          <a:p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    //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powolne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hamowanie</a:t>
            </a:r>
            <a:endParaRPr lang="en-US" sz="1200">
              <a:solidFill>
                <a:srgbClr val="999999"/>
              </a:solidFill>
              <a:latin typeface="Consolas"/>
              <a:ea typeface="Consolas"/>
              <a:cs typeface="Consolas"/>
            </a:endParaRPr>
          </a:p>
          <a:p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    </a:t>
            </a:r>
            <a:r>
              <a:rPr lang="en-US" sz="12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mVelocity</a:t>
            </a:r>
            <a:r>
              <a:rPr lang="en-US" sz="12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2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x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solidFill>
                  <a:srgbClr val="87AFF4"/>
                </a:solidFill>
                <a:latin typeface="Consolas"/>
                <a:ea typeface="Consolas"/>
                <a:cs typeface="Consolas"/>
              </a:rPr>
              <a:t>Approach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2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mVelocity</a:t>
            </a:r>
            <a:r>
              <a:rPr lang="en-US" sz="12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2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x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, </a:t>
            </a:r>
            <a:r>
              <a:rPr lang="en-US" sz="12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moveDir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*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MAX_SPEED, drag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*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dt); </a:t>
            </a:r>
          </a:p>
          <a:p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}</a:t>
            </a:r>
          </a:p>
          <a:p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2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else</a:t>
            </a:r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{</a:t>
            </a:r>
          </a:p>
          <a:p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    //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zwykłe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chodzenie</a:t>
            </a:r>
            <a:endParaRPr lang="en-US" sz="1200">
              <a:solidFill>
                <a:srgbClr val="999999"/>
              </a:solidFill>
              <a:latin typeface="Consolas"/>
              <a:ea typeface="Consolas"/>
              <a:cs typeface="Consolas"/>
            </a:endParaRPr>
          </a:p>
          <a:p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}</a:t>
            </a:r>
          </a:p>
          <a:p>
            <a:r>
              <a:rPr lang="en-US" sz="12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}</a:t>
            </a:r>
          </a:p>
          <a:p>
            <a:endParaRPr lang="en-US" sz="1200" dirty="0">
              <a:solidFill>
                <a:srgbClr val="A7DBF7"/>
              </a:solidFill>
              <a:latin typeface="Consolas"/>
              <a:ea typeface="Consolas"/>
              <a:cs typeface="Consolas"/>
            </a:endParaRPr>
          </a:p>
          <a:p>
            <a:pPr algn="ctr"/>
            <a:endParaRPr lang="pl-PL" sz="1200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F44860F8-92B9-E4EB-7810-5021F0885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16" y="2632761"/>
            <a:ext cx="5395784" cy="304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36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F652B2-2CC6-C7B0-C53A-D1FF5E80D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BBB10AB-79E8-7C68-7420-18F18FE28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003" y="1130"/>
            <a:ext cx="3334060" cy="1247370"/>
          </a:xfrm>
        </p:spPr>
        <p:txBody>
          <a:bodyPr/>
          <a:lstStyle/>
          <a:p>
            <a:r>
              <a:rPr lang="pl-PL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Double</a:t>
            </a:r>
            <a:r>
              <a:rPr lang="pl-P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pl-PL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Jump</a:t>
            </a:r>
          </a:p>
        </p:txBody>
      </p:sp>
      <p:cxnSp>
        <p:nvCxnSpPr>
          <p:cNvPr id="4" name="Łącznik prosty ze strzałką 3">
            <a:extLst>
              <a:ext uri="{FF2B5EF4-FFF2-40B4-BE49-F238E27FC236}">
                <a16:creationId xmlns:a16="http://schemas.microsoft.com/office/drawing/2014/main" id="{A90F03D6-B5E0-7B48-B6A8-9769AE13C62C}"/>
              </a:ext>
            </a:extLst>
          </p:cNvPr>
          <p:cNvCxnSpPr/>
          <p:nvPr/>
        </p:nvCxnSpPr>
        <p:spPr>
          <a:xfrm>
            <a:off x="1878859" y="1685826"/>
            <a:ext cx="25737" cy="380919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rostokąt 4">
            <a:extLst>
              <a:ext uri="{FF2B5EF4-FFF2-40B4-BE49-F238E27FC236}">
                <a16:creationId xmlns:a16="http://schemas.microsoft.com/office/drawing/2014/main" id="{941862B2-0CF8-9CD5-0EAE-687D40BB3B7E}"/>
              </a:ext>
            </a:extLst>
          </p:cNvPr>
          <p:cNvSpPr/>
          <p:nvPr/>
        </p:nvSpPr>
        <p:spPr>
          <a:xfrm flipH="1">
            <a:off x="5621986" y="2059101"/>
            <a:ext cx="10308" cy="425961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7B25E6DA-64D3-6440-02D0-E2C7468D76D3}"/>
              </a:ext>
            </a:extLst>
          </p:cNvPr>
          <p:cNvSpPr txBox="1"/>
          <p:nvPr/>
        </p:nvSpPr>
        <p:spPr>
          <a:xfrm>
            <a:off x="890590" y="1152775"/>
            <a:ext cx="99744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l-PL" err="1">
                <a:solidFill>
                  <a:srgbClr val="C9C9C9"/>
                </a:solidFill>
                <a:latin typeface="Aptos"/>
              </a:rPr>
              <a:t>Double</a:t>
            </a:r>
            <a:r>
              <a:rPr lang="pl-PL" dirty="0">
                <a:solidFill>
                  <a:srgbClr val="C9C9C9"/>
                </a:solidFill>
                <a:latin typeface="Aptos"/>
              </a:rPr>
              <a:t> </a:t>
            </a:r>
            <a:r>
              <a:rPr lang="pl-PL" err="1">
                <a:solidFill>
                  <a:srgbClr val="C9C9C9"/>
                </a:solidFill>
                <a:latin typeface="Aptos"/>
              </a:rPr>
              <a:t>Jump</a:t>
            </a:r>
            <a:r>
              <a:rPr lang="pl-PL" dirty="0">
                <a:solidFill>
                  <a:srgbClr val="C9C9C9"/>
                </a:solidFill>
                <a:latin typeface="Aptos"/>
              </a:rPr>
              <a:t>: Dodatkowy skok zrealizowany przez licznik </a:t>
            </a:r>
            <a:r>
              <a:rPr lang="pl-PL" err="1">
                <a:solidFill>
                  <a:srgbClr val="C9C9C9"/>
                </a:solidFill>
                <a:latin typeface="Aptos"/>
              </a:rPr>
              <a:t>mJumpCount</a:t>
            </a:r>
            <a:r>
              <a:rPr lang="pl-PL" dirty="0">
                <a:solidFill>
                  <a:srgbClr val="C9C9C9"/>
                </a:solidFill>
                <a:latin typeface="Aptos"/>
              </a:rPr>
              <a:t>. Resetuje się przy kontakcie </a:t>
            </a:r>
            <a:endParaRPr lang="pl-PL"/>
          </a:p>
          <a:p>
            <a:pPr algn="ctr"/>
            <a:r>
              <a:rPr lang="pl-PL" dirty="0">
                <a:solidFill>
                  <a:srgbClr val="C9C9C9"/>
                </a:solidFill>
                <a:latin typeface="Aptos"/>
              </a:rPr>
              <a:t>z ziemią. Dla kolejnych skoków po 1-wszym zaimplementowaliśmy animację skrzydeł.</a:t>
            </a:r>
            <a:endParaRPr lang="pl-PL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A543EA7A-5B3D-E886-36DE-1B622B44DF83}"/>
              </a:ext>
            </a:extLst>
          </p:cNvPr>
          <p:cNvSpPr txBox="1"/>
          <p:nvPr/>
        </p:nvSpPr>
        <p:spPr>
          <a:xfrm>
            <a:off x="5631849" y="2758131"/>
            <a:ext cx="6569675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bool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wantsJump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Input::</a:t>
            </a:r>
            <a:r>
              <a:rPr lang="en-US" sz="1100" err="1">
                <a:solidFill>
                  <a:srgbClr val="87AFF4"/>
                </a:solidFill>
                <a:latin typeface="Consolas"/>
                <a:ea typeface="Consolas"/>
                <a:cs typeface="Consolas"/>
              </a:rPr>
              <a:t>JumpPressed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()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||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mJumpBufferCounter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&gt;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pl-PL" sz="1100" dirty="0"/>
          </a:p>
          <a:p>
            <a:br>
              <a:rPr lang="en-US" dirty="0"/>
            </a:br>
            <a:endParaRPr lang="en-US"/>
          </a:p>
          <a:p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if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100" dirty="0">
                <a:solidFill>
                  <a:schemeClr val="bg2">
                    <a:lumMod val="76000"/>
                  </a:schemeClr>
                </a:solidFill>
                <a:latin typeface="Consolas"/>
                <a:ea typeface="Consolas"/>
                <a:cs typeface="Consolas"/>
              </a:rPr>
              <a:t>[...]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){</a:t>
            </a:r>
            <a:endParaRPr lang="en-US" dirty="0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//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mechanika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zwykłego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skoku</a:t>
            </a:r>
            <a:endParaRPr lang="en-US" err="1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}</a:t>
            </a:r>
            <a:endParaRPr lang="en-US" dirty="0"/>
          </a:p>
          <a:p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else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if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wantsJump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&amp;&amp;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mJumpCount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&lt;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MAX_JUMPS) {</a:t>
            </a:r>
            <a:endParaRPr lang="en-US" sz="1100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mVelocity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1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y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-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JUMP_FORCE;</a:t>
            </a:r>
            <a:endParaRPr lang="en-US" sz="1100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mJumpCount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++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 dirty="0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//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aktywacja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animacji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skrzydeł</a:t>
            </a:r>
            <a:endParaRPr lang="en-US" err="1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mWingsActive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92B6F4"/>
                </a:solidFill>
                <a:latin typeface="Consolas"/>
                <a:ea typeface="Consolas"/>
                <a:cs typeface="Consolas"/>
              </a:rPr>
              <a:t>true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mWingsFrame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 sz="1100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jumped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92B6F4"/>
                </a:solidFill>
                <a:latin typeface="Consolas"/>
                <a:ea typeface="Consolas"/>
                <a:cs typeface="Consolas"/>
              </a:rPr>
              <a:t>true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}</a:t>
            </a:r>
            <a:endParaRPr lang="en-US" sz="1100" dirty="0"/>
          </a:p>
          <a:p>
            <a:endParaRPr lang="en-US" sz="1200" dirty="0">
              <a:solidFill>
                <a:srgbClr val="A7DBF7"/>
              </a:solidFill>
              <a:latin typeface="Consolas"/>
            </a:endParaRP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6C69D079-3CF6-63BB-7FE4-D39360B4F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586038"/>
            <a:ext cx="538162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081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B7722D-A66A-7802-DC33-4EAB97744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BDF5DEB-BEDB-0E02-3CBF-BB96692E7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5123" y="-1186"/>
            <a:ext cx="3221047" cy="1239389"/>
          </a:xfrm>
        </p:spPr>
        <p:txBody>
          <a:bodyPr/>
          <a:lstStyle/>
          <a:p>
            <a:r>
              <a:rPr lang="pl-PL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Coyote</a:t>
            </a:r>
            <a:r>
              <a:rPr lang="pl-P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Time</a:t>
            </a:r>
          </a:p>
        </p:txBody>
      </p:sp>
      <p:cxnSp>
        <p:nvCxnSpPr>
          <p:cNvPr id="4" name="Łącznik prosty ze strzałką 3">
            <a:extLst>
              <a:ext uri="{FF2B5EF4-FFF2-40B4-BE49-F238E27FC236}">
                <a16:creationId xmlns:a16="http://schemas.microsoft.com/office/drawing/2014/main" id="{2D18A40F-29A9-4B30-31E0-FAB9BE8538B1}"/>
              </a:ext>
            </a:extLst>
          </p:cNvPr>
          <p:cNvCxnSpPr/>
          <p:nvPr/>
        </p:nvCxnSpPr>
        <p:spPr>
          <a:xfrm>
            <a:off x="1878859" y="1685826"/>
            <a:ext cx="25737" cy="380919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rostokąt 4">
            <a:extLst>
              <a:ext uri="{FF2B5EF4-FFF2-40B4-BE49-F238E27FC236}">
                <a16:creationId xmlns:a16="http://schemas.microsoft.com/office/drawing/2014/main" id="{8056465E-57F9-31CA-C03B-791A1919C3CA}"/>
              </a:ext>
            </a:extLst>
          </p:cNvPr>
          <p:cNvSpPr/>
          <p:nvPr/>
        </p:nvSpPr>
        <p:spPr>
          <a:xfrm flipH="1">
            <a:off x="5621986" y="2059101"/>
            <a:ext cx="10308" cy="425961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7CF144CF-E2D1-70CF-D692-6054E5EA385D}"/>
              </a:ext>
            </a:extLst>
          </p:cNvPr>
          <p:cNvSpPr txBox="1"/>
          <p:nvPr/>
        </p:nvSpPr>
        <p:spPr>
          <a:xfrm>
            <a:off x="890590" y="1152775"/>
            <a:ext cx="104125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l-PL" dirty="0">
                <a:solidFill>
                  <a:srgbClr val="C9C9C9"/>
                </a:solidFill>
                <a:latin typeface="Aptos"/>
              </a:rPr>
              <a:t>Pozwala graczowi na wykonanie skoku przez ułamek sekundy po zejściu z krawędzi platformy.</a:t>
            </a: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864B6C58-7DD8-8D46-6981-C43C49E375BC}"/>
              </a:ext>
            </a:extLst>
          </p:cNvPr>
          <p:cNvSpPr txBox="1"/>
          <p:nvPr/>
        </p:nvSpPr>
        <p:spPr>
          <a:xfrm>
            <a:off x="5622324" y="2358081"/>
            <a:ext cx="6569675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if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mIsGrounded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) {</a:t>
            </a:r>
            <a:endParaRPr lang="pl-PL" sz="1100" dirty="0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//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Jesteśmy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na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ziemi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: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licznik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jest "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pełny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"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mCoyoteTimeCounter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COYOTE_TIME_DURATION;</a:t>
            </a:r>
            <a:endParaRPr lang="en-US" sz="1100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</a:rPr>
              <a:t>} </a:t>
            </a:r>
            <a:endParaRPr lang="en-US" dirty="0"/>
          </a:p>
          <a:p>
            <a:r>
              <a:rPr lang="en-US" sz="1100" dirty="0">
                <a:solidFill>
                  <a:srgbClr val="00BFF9"/>
                </a:solidFill>
                <a:latin typeface="Consolas"/>
              </a:rPr>
              <a:t>else</a:t>
            </a:r>
            <a:r>
              <a:rPr lang="en-US" sz="1100" dirty="0">
                <a:solidFill>
                  <a:srgbClr val="A7DBF7"/>
                </a:solidFill>
                <a:latin typeface="Consolas"/>
              </a:rPr>
              <a:t> {</a:t>
            </a:r>
            <a:endParaRPr lang="en-US" dirty="0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//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Jeśmy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w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powietrazu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: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licznik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tyka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w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dół</a:t>
            </a:r>
            <a:endParaRPr lang="en-US" err="1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mCoyoteTimeCounter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-=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dt;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}</a:t>
            </a:r>
            <a:endParaRPr lang="en-US" dirty="0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/*</a:t>
            </a:r>
            <a:endParaRPr lang="en-US" dirty="0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[...]</a:t>
            </a:r>
            <a:endParaRPr lang="en-US" dirty="0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*/</a:t>
            </a:r>
            <a:endParaRPr lang="en-US" dirty="0"/>
          </a:p>
          <a:p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bool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wantsJump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Input::</a:t>
            </a:r>
            <a:r>
              <a:rPr lang="en-US" sz="1100" err="1">
                <a:solidFill>
                  <a:srgbClr val="87AFF4"/>
                </a:solidFill>
                <a:latin typeface="Consolas"/>
                <a:ea typeface="Consolas"/>
                <a:cs typeface="Consolas"/>
              </a:rPr>
              <a:t>JumpPressed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()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||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mJumpBufferCounter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&gt;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 dirty="0"/>
          </a:p>
          <a:p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if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(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wantsJump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&amp;&amp;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mCoyoteTimeCounter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&gt;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) {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4CEEE"/>
                </a:solidFill>
                <a:latin typeface="Consolas"/>
                <a:ea typeface="Consolas"/>
                <a:cs typeface="Consolas"/>
              </a:rPr>
              <a:t>mVelocity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.</a:t>
            </a:r>
            <a:r>
              <a:rPr lang="en-US" sz="1100" err="1">
                <a:solidFill>
                  <a:srgbClr val="7FDBCA"/>
                </a:solidFill>
                <a:latin typeface="Consolas"/>
                <a:ea typeface="Consolas"/>
                <a:cs typeface="Consolas"/>
              </a:rPr>
              <a:t>y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-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JUMP_FORCE;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mJumpCount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1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jumped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92B6F4"/>
                </a:solidFill>
                <a:latin typeface="Consolas"/>
                <a:ea typeface="Consolas"/>
                <a:cs typeface="Consolas"/>
              </a:rPr>
              <a:t>true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 dirty="0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//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zerujemy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licznik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endParaRPr lang="en-US" dirty="0"/>
          </a:p>
          <a:p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    // aby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przez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"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przypadek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"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nie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móc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wykonąć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kilku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skoków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na</a:t>
            </a:r>
            <a:r>
              <a:rPr lang="en-US" sz="1100" dirty="0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err="1">
                <a:solidFill>
                  <a:srgbClr val="999999"/>
                </a:solidFill>
                <a:latin typeface="Consolas"/>
                <a:ea typeface="Consolas"/>
                <a:cs typeface="Consolas"/>
              </a:rPr>
              <a:t>raz</a:t>
            </a:r>
            <a:endParaRPr lang="en-US" err="1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mCoyoteTimeCounter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    </a:t>
            </a:r>
            <a:r>
              <a:rPr lang="en-US" sz="1100" err="1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mJumpBufferCounter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00BFF9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100" dirty="0">
                <a:solidFill>
                  <a:srgbClr val="8DEC95"/>
                </a:solidFill>
                <a:latin typeface="Consolas"/>
                <a:ea typeface="Consolas"/>
                <a:cs typeface="Consolas"/>
              </a:rPr>
              <a:t>0</a:t>
            </a:r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;</a:t>
            </a:r>
            <a:endParaRPr lang="en-US" dirty="0"/>
          </a:p>
          <a:p>
            <a:r>
              <a:rPr lang="en-US" sz="1100" dirty="0">
                <a:solidFill>
                  <a:srgbClr val="A7DBF7"/>
                </a:solidFill>
                <a:latin typeface="Consolas"/>
                <a:ea typeface="Consolas"/>
                <a:cs typeface="Consolas"/>
              </a:rPr>
              <a:t>}</a:t>
            </a:r>
            <a:endParaRPr lang="en-US" sz="1100" dirty="0"/>
          </a:p>
          <a:p>
            <a:endParaRPr lang="en-US" sz="1200" dirty="0">
              <a:solidFill>
                <a:srgbClr val="A7DBF7"/>
              </a:solidFill>
              <a:latin typeface="Consolas"/>
            </a:endParaRP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A287C0DF-BE37-AB6A-1DBF-5DC053DCB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63" y="2600968"/>
            <a:ext cx="5406082" cy="318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523018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Application>Microsoft Office PowerPoint</Application>
  <PresentationFormat>Widescreen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Motyw pakietu Office</vt:lpstr>
      <vt:lpstr>Motyw pakietu Office</vt:lpstr>
      <vt:lpstr>PowerPoint Presentation</vt:lpstr>
      <vt:lpstr>Struktura projektu</vt:lpstr>
      <vt:lpstr>Nomenklatura</vt:lpstr>
      <vt:lpstr>Użyte biblioteki i narzędzia:</vt:lpstr>
      <vt:lpstr>PowerPoint Presentation</vt:lpstr>
      <vt:lpstr>Mechaniki ruchu</vt:lpstr>
      <vt:lpstr>Wavedash</vt:lpstr>
      <vt:lpstr>Double Jump</vt:lpstr>
      <vt:lpstr>Coyote Time</vt:lpstr>
      <vt:lpstr>Jump Buffering</vt:lpstr>
      <vt:lpstr>Mechaniki związane z AI wrogów</vt:lpstr>
      <vt:lpstr>Raycasting</vt:lpstr>
      <vt:lpstr>PowerPoint Presentation</vt:lpstr>
      <vt:lpstr>Panel selekcji tekstur i scrollowanie</vt:lpstr>
      <vt:lpstr>Rysowanie Wycinanie  Kopiowanie Wklejanie</vt:lpstr>
      <vt:lpstr>PowerPoint Presentation</vt:lpstr>
      <vt:lpstr>Sposób zapisu mapy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21a Łoboda Aleksander</dc:creator>
  <dc:description/>
  <cp:lastModifiedBy/>
  <cp:revision>750</cp:revision>
  <dcterms:created xsi:type="dcterms:W3CDTF">2026-01-13T22:37:59Z</dcterms:created>
  <dcterms:modified xsi:type="dcterms:W3CDTF">2026-01-20T23:58:20Z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Panoramiczny</vt:lpwstr>
  </property>
  <property fmtid="{D5CDD505-2E9C-101B-9397-08002B2CF9AE}" pid="3" name="Slides">
    <vt:r8>2</vt:r8>
  </property>
</Properties>
</file>